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308" r:id="rId3"/>
    <p:sldId id="267" r:id="rId4"/>
    <p:sldId id="307" r:id="rId5"/>
    <p:sldId id="306" r:id="rId6"/>
    <p:sldId id="257" r:id="rId7"/>
    <p:sldId id="258" r:id="rId8"/>
    <p:sldId id="268" r:id="rId9"/>
    <p:sldId id="269" r:id="rId10"/>
    <p:sldId id="259" r:id="rId11"/>
    <p:sldId id="271" r:id="rId12"/>
    <p:sldId id="272" r:id="rId13"/>
    <p:sldId id="264" r:id="rId14"/>
    <p:sldId id="273" r:id="rId15"/>
    <p:sldId id="274" r:id="rId16"/>
    <p:sldId id="270" r:id="rId17"/>
    <p:sldId id="275" r:id="rId18"/>
    <p:sldId id="277" r:id="rId19"/>
    <p:sldId id="276" r:id="rId20"/>
    <p:sldId id="278" r:id="rId21"/>
    <p:sldId id="279" r:id="rId22"/>
    <p:sldId id="281" r:id="rId23"/>
    <p:sldId id="282" r:id="rId24"/>
    <p:sldId id="283" r:id="rId25"/>
    <p:sldId id="284" r:id="rId26"/>
    <p:sldId id="289" r:id="rId27"/>
    <p:sldId id="290" r:id="rId28"/>
    <p:sldId id="291" r:id="rId29"/>
    <p:sldId id="292" r:id="rId30"/>
    <p:sldId id="294" r:id="rId31"/>
    <p:sldId id="295" r:id="rId32"/>
    <p:sldId id="297" r:id="rId33"/>
    <p:sldId id="298" r:id="rId34"/>
    <p:sldId id="296" r:id="rId35"/>
    <p:sldId id="299" r:id="rId36"/>
    <p:sldId id="293" r:id="rId37"/>
    <p:sldId id="300" r:id="rId38"/>
    <p:sldId id="301" r:id="rId39"/>
    <p:sldId id="302" r:id="rId40"/>
    <p:sldId id="303" r:id="rId41"/>
    <p:sldId id="304" r:id="rId42"/>
    <p:sldId id="305" r:id="rId43"/>
    <p:sldId id="285" r:id="rId44"/>
    <p:sldId id="286" r:id="rId45"/>
    <p:sldId id="287" r:id="rId4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554383BD-F517-4034-9ACB-D188A0FA3407}" type="datetimeFigureOut">
              <a:rPr lang="zh-TW" altLang="en-US" smtClean="0"/>
              <a:t>2021/3/8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94C36FF-CBC6-47AE-BD0D-58708D855B5B}" type="slidenum">
              <a:rPr lang="zh-TW" altLang="en-US" smtClean="0"/>
              <a:t>‹#›</a:t>
            </a:fld>
            <a:endParaRPr lang="zh-TW" altLang="en-US"/>
          </a:p>
        </p:txBody>
      </p:sp>
    </p:spTree>
    <p:extLst>
      <p:ext uri="{BB962C8B-B14F-4D97-AF65-F5344CB8AC3E}">
        <p14:creationId xmlns:p14="http://schemas.microsoft.com/office/powerpoint/2010/main" val="215543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4383BD-F517-4034-9ACB-D188A0FA3407}" type="datetimeFigureOut">
              <a:rPr lang="zh-TW" altLang="en-US" smtClean="0"/>
              <a:t>2021/3/8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94C36FF-CBC6-47AE-BD0D-58708D855B5B}" type="slidenum">
              <a:rPr lang="zh-TW" altLang="en-US" smtClean="0"/>
              <a:t>‹#›</a:t>
            </a:fld>
            <a:endParaRPr lang="zh-TW" altLang="en-US"/>
          </a:p>
        </p:txBody>
      </p:sp>
    </p:spTree>
    <p:extLst>
      <p:ext uri="{BB962C8B-B14F-4D97-AF65-F5344CB8AC3E}">
        <p14:creationId xmlns:p14="http://schemas.microsoft.com/office/powerpoint/2010/main" val="186727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4383BD-F517-4034-9ACB-D188A0FA3407}" type="datetimeFigureOut">
              <a:rPr lang="zh-TW" altLang="en-US" smtClean="0"/>
              <a:t>2021/3/8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94C36FF-CBC6-47AE-BD0D-58708D855B5B}" type="slidenum">
              <a:rPr lang="zh-TW" altLang="en-US" smtClean="0"/>
              <a:t>‹#›</a:t>
            </a:fld>
            <a:endParaRPr lang="zh-TW" altLang="en-US"/>
          </a:p>
        </p:txBody>
      </p:sp>
    </p:spTree>
    <p:extLst>
      <p:ext uri="{BB962C8B-B14F-4D97-AF65-F5344CB8AC3E}">
        <p14:creationId xmlns:p14="http://schemas.microsoft.com/office/powerpoint/2010/main" val="173576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4383BD-F517-4034-9ACB-D188A0FA3407}" type="datetimeFigureOut">
              <a:rPr lang="zh-TW" altLang="en-US" smtClean="0"/>
              <a:t>2021/3/8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94C36FF-CBC6-47AE-BD0D-58708D855B5B}" type="slidenum">
              <a:rPr lang="zh-TW" altLang="en-US" smtClean="0"/>
              <a:t>‹#›</a:t>
            </a:fld>
            <a:endParaRPr lang="zh-TW" altLang="en-US"/>
          </a:p>
        </p:txBody>
      </p:sp>
    </p:spTree>
    <p:extLst>
      <p:ext uri="{BB962C8B-B14F-4D97-AF65-F5344CB8AC3E}">
        <p14:creationId xmlns:p14="http://schemas.microsoft.com/office/powerpoint/2010/main" val="88464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54383BD-F517-4034-9ACB-D188A0FA3407}" type="datetimeFigureOut">
              <a:rPr lang="zh-TW" altLang="en-US" smtClean="0"/>
              <a:t>2021/3/8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94C36FF-CBC6-47AE-BD0D-58708D855B5B}" type="slidenum">
              <a:rPr lang="zh-TW" altLang="en-US" smtClean="0"/>
              <a:t>‹#›</a:t>
            </a:fld>
            <a:endParaRPr lang="zh-TW" altLang="en-US"/>
          </a:p>
        </p:txBody>
      </p:sp>
    </p:spTree>
    <p:extLst>
      <p:ext uri="{BB962C8B-B14F-4D97-AF65-F5344CB8AC3E}">
        <p14:creationId xmlns:p14="http://schemas.microsoft.com/office/powerpoint/2010/main" val="44252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554383BD-F517-4034-9ACB-D188A0FA3407}" type="datetimeFigureOut">
              <a:rPr lang="zh-TW" altLang="en-US" smtClean="0"/>
              <a:t>2021/3/8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94C36FF-CBC6-47AE-BD0D-58708D855B5B}" type="slidenum">
              <a:rPr lang="zh-TW" altLang="en-US" smtClean="0"/>
              <a:t>‹#›</a:t>
            </a:fld>
            <a:endParaRPr lang="zh-TW" altLang="en-US"/>
          </a:p>
        </p:txBody>
      </p:sp>
    </p:spTree>
    <p:extLst>
      <p:ext uri="{BB962C8B-B14F-4D97-AF65-F5344CB8AC3E}">
        <p14:creationId xmlns:p14="http://schemas.microsoft.com/office/powerpoint/2010/main" val="34677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54383BD-F517-4034-9ACB-D188A0FA3407}" type="datetimeFigureOut">
              <a:rPr lang="zh-TW" altLang="en-US" smtClean="0"/>
              <a:t>2021/3/8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94C36FF-CBC6-47AE-BD0D-58708D855B5B}" type="slidenum">
              <a:rPr lang="zh-TW" altLang="en-US" smtClean="0"/>
              <a:t>‹#›</a:t>
            </a:fld>
            <a:endParaRPr lang="zh-TW" altLang="en-US"/>
          </a:p>
        </p:txBody>
      </p:sp>
    </p:spTree>
    <p:extLst>
      <p:ext uri="{BB962C8B-B14F-4D97-AF65-F5344CB8AC3E}">
        <p14:creationId xmlns:p14="http://schemas.microsoft.com/office/powerpoint/2010/main" val="213932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554383BD-F517-4034-9ACB-D188A0FA3407}" type="datetimeFigureOut">
              <a:rPr lang="zh-TW" altLang="en-US" smtClean="0"/>
              <a:t>2021/3/8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94C36FF-CBC6-47AE-BD0D-58708D855B5B}" type="slidenum">
              <a:rPr lang="zh-TW" altLang="en-US" smtClean="0"/>
              <a:t>‹#›</a:t>
            </a:fld>
            <a:endParaRPr lang="zh-TW" altLang="en-US"/>
          </a:p>
        </p:txBody>
      </p:sp>
    </p:spTree>
    <p:extLst>
      <p:ext uri="{BB962C8B-B14F-4D97-AF65-F5344CB8AC3E}">
        <p14:creationId xmlns:p14="http://schemas.microsoft.com/office/powerpoint/2010/main" val="329238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383BD-F517-4034-9ACB-D188A0FA3407}" type="datetimeFigureOut">
              <a:rPr lang="zh-TW" altLang="en-US" smtClean="0"/>
              <a:t>2021/3/8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94C36FF-CBC6-47AE-BD0D-58708D855B5B}" type="slidenum">
              <a:rPr lang="zh-TW" altLang="en-US" smtClean="0"/>
              <a:t>‹#›</a:t>
            </a:fld>
            <a:endParaRPr lang="zh-TW" altLang="en-US"/>
          </a:p>
        </p:txBody>
      </p:sp>
    </p:spTree>
    <p:extLst>
      <p:ext uri="{BB962C8B-B14F-4D97-AF65-F5344CB8AC3E}">
        <p14:creationId xmlns:p14="http://schemas.microsoft.com/office/powerpoint/2010/main" val="30282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54383BD-F517-4034-9ACB-D188A0FA3407}" type="datetimeFigureOut">
              <a:rPr lang="zh-TW" altLang="en-US" smtClean="0"/>
              <a:t>2021/3/8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94C36FF-CBC6-47AE-BD0D-58708D855B5B}" type="slidenum">
              <a:rPr lang="zh-TW" altLang="en-US" smtClean="0"/>
              <a:t>‹#›</a:t>
            </a:fld>
            <a:endParaRPr lang="zh-TW" altLang="en-US"/>
          </a:p>
        </p:txBody>
      </p:sp>
    </p:spTree>
    <p:extLst>
      <p:ext uri="{BB962C8B-B14F-4D97-AF65-F5344CB8AC3E}">
        <p14:creationId xmlns:p14="http://schemas.microsoft.com/office/powerpoint/2010/main" val="196651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54383BD-F517-4034-9ACB-D188A0FA3407}" type="datetimeFigureOut">
              <a:rPr lang="zh-TW" altLang="en-US" smtClean="0"/>
              <a:t>2021/3/8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94C36FF-CBC6-47AE-BD0D-58708D855B5B}" type="slidenum">
              <a:rPr lang="zh-TW" altLang="en-US" smtClean="0"/>
              <a:t>‹#›</a:t>
            </a:fld>
            <a:endParaRPr lang="zh-TW" altLang="en-US"/>
          </a:p>
        </p:txBody>
      </p:sp>
    </p:spTree>
    <p:extLst>
      <p:ext uri="{BB962C8B-B14F-4D97-AF65-F5344CB8AC3E}">
        <p14:creationId xmlns:p14="http://schemas.microsoft.com/office/powerpoint/2010/main" val="321753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383BD-F517-4034-9ACB-D188A0FA3407}" type="datetimeFigureOut">
              <a:rPr lang="zh-TW" altLang="en-US" smtClean="0"/>
              <a:t>2021/3/8</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C36FF-CBC6-47AE-BD0D-58708D855B5B}" type="slidenum">
              <a:rPr lang="zh-TW" altLang="en-US" smtClean="0"/>
              <a:t>‹#›</a:t>
            </a:fld>
            <a:endParaRPr lang="zh-TW" altLang="en-US"/>
          </a:p>
        </p:txBody>
      </p:sp>
    </p:spTree>
    <p:extLst>
      <p:ext uri="{BB962C8B-B14F-4D97-AF65-F5344CB8AC3E}">
        <p14:creationId xmlns:p14="http://schemas.microsoft.com/office/powerpoint/2010/main" val="746148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zh.wikipedia.org/wiki/%E6%94%BF%E6%B2%BB" TargetMode="External"/><Relationship Id="rId7" Type="http://schemas.openxmlformats.org/officeDocument/2006/relationships/hyperlink" Target="https://zh.wikipedia.org/wiki/%E5%AE%B6%E5%BA%AD" TargetMode="External"/><Relationship Id="rId2" Type="http://schemas.openxmlformats.org/officeDocument/2006/relationships/hyperlink" Target="https://zh.wikipedia.org/wiki/%E8%81%AF%E5%90%88%E5%9C%8B" TargetMode="External"/><Relationship Id="rId1" Type="http://schemas.openxmlformats.org/officeDocument/2006/relationships/slideLayout" Target="../slideLayouts/slideLayout2.xml"/><Relationship Id="rId6" Type="http://schemas.openxmlformats.org/officeDocument/2006/relationships/hyperlink" Target="https://zh.wikipedia.org/wiki/%E5%95%86%E6%A5%AD" TargetMode="External"/><Relationship Id="rId5" Type="http://schemas.openxmlformats.org/officeDocument/2006/relationships/hyperlink" Target="https://zh.wikipedia.org/wiki/%E6%95%99%E8%82%B2" TargetMode="External"/><Relationship Id="rId4" Type="http://schemas.openxmlformats.org/officeDocument/2006/relationships/hyperlink" Target="https://zh.wikipedia.org/wiki/%E6%B3%95%E5%BE%8B"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accent6">
                    <a:lumMod val="50000"/>
                  </a:schemeClr>
                </a:solidFill>
              </a:rPr>
              <a:t/>
            </a:r>
            <a:br>
              <a:rPr lang="zh-TW" altLang="en-US" dirty="0">
                <a:solidFill>
                  <a:schemeClr val="accent6">
                    <a:lumMod val="50000"/>
                  </a:schemeClr>
                </a:solidFill>
              </a:rPr>
            </a:br>
            <a:r>
              <a:rPr lang="zh-TW" altLang="en-US" dirty="0">
                <a:solidFill>
                  <a:schemeClr val="accent6">
                    <a:lumMod val="50000"/>
                  </a:schemeClr>
                </a:solidFill>
              </a:rPr>
              <a:t> 「消除對婦女一切形式歧視公約」（</a:t>
            </a:r>
            <a:r>
              <a:rPr lang="en-US" altLang="zh-TW" dirty="0">
                <a:solidFill>
                  <a:schemeClr val="accent6">
                    <a:lumMod val="50000"/>
                  </a:schemeClr>
                </a:solidFill>
              </a:rPr>
              <a:t>CEDAW</a:t>
            </a:r>
            <a:r>
              <a:rPr lang="zh-TW" altLang="en-US" dirty="0">
                <a:solidFill>
                  <a:schemeClr val="accent6">
                    <a:lumMod val="50000"/>
                  </a:schemeClr>
                </a:solidFill>
              </a:rPr>
              <a:t>）</a:t>
            </a:r>
          </a:p>
        </p:txBody>
      </p:sp>
      <p:sp>
        <p:nvSpPr>
          <p:cNvPr id="3" name="內容版面配置區 2"/>
          <p:cNvSpPr>
            <a:spLocks noGrp="1"/>
          </p:cNvSpPr>
          <p:nvPr>
            <p:ph idx="1"/>
          </p:nvPr>
        </p:nvSpPr>
        <p:spPr>
          <a:xfrm>
            <a:off x="838200" y="2215662"/>
            <a:ext cx="10515600" cy="3961301"/>
          </a:xfrm>
        </p:spPr>
        <p:txBody>
          <a:bodyPr/>
          <a:lstStyle/>
          <a:p>
            <a:pPr marL="0" indent="0">
              <a:buNone/>
            </a:pPr>
            <a:r>
              <a:rPr lang="en-US" altLang="zh-TW" dirty="0" smtClean="0"/>
              <a:t>                                          </a:t>
            </a:r>
            <a:r>
              <a:rPr lang="zh-TW" altLang="en-US" dirty="0" smtClean="0"/>
              <a:t>主講人</a:t>
            </a:r>
            <a:r>
              <a:rPr lang="en-US" altLang="zh-TW" dirty="0" smtClean="0"/>
              <a:t>:</a:t>
            </a:r>
            <a:r>
              <a:rPr lang="zh-TW" altLang="en-US" dirty="0" smtClean="0"/>
              <a:t>胡愈寧博士</a:t>
            </a:r>
            <a:endParaRPr lang="en-US" altLang="zh-TW" dirty="0" smtClean="0"/>
          </a:p>
          <a:p>
            <a:pPr marL="0" indent="0">
              <a:buNone/>
            </a:pPr>
            <a:r>
              <a:rPr lang="zh-TW" altLang="en-US" dirty="0"/>
              <a:t> </a:t>
            </a:r>
            <a:r>
              <a:rPr lang="zh-TW" altLang="en-US" dirty="0" smtClean="0"/>
              <a:t>                            </a:t>
            </a:r>
            <a:r>
              <a:rPr lang="en-US" altLang="zh-TW" dirty="0" smtClean="0"/>
              <a:t>(</a:t>
            </a:r>
            <a:r>
              <a:rPr lang="zh-TW" altLang="en-US" dirty="0" smtClean="0"/>
              <a:t>國立聯合大學文化創意與數位行銷學系</a:t>
            </a:r>
            <a:r>
              <a:rPr lang="en-US" altLang="zh-TW" dirty="0" smtClean="0"/>
              <a:t>)</a:t>
            </a:r>
            <a:endParaRPr lang="zh-TW" altLang="en-US" dirty="0"/>
          </a:p>
        </p:txBody>
      </p:sp>
    </p:spTree>
    <p:extLst>
      <p:ext uri="{BB962C8B-B14F-4D97-AF65-F5344CB8AC3E}">
        <p14:creationId xmlns:p14="http://schemas.microsoft.com/office/powerpoint/2010/main" val="418748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CEDAW</a:t>
            </a:r>
            <a:r>
              <a:rPr lang="zh-TW" altLang="en-US" dirty="0" smtClean="0"/>
              <a:t>三核心概念</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674077" y="1903778"/>
            <a:ext cx="5714068" cy="4351338"/>
          </a:xfrm>
          <a:prstGeom prst="rect">
            <a:avLst/>
          </a:prstGeom>
        </p:spPr>
      </p:pic>
      <p:sp>
        <p:nvSpPr>
          <p:cNvPr id="6" name="矩形 5"/>
          <p:cNvSpPr/>
          <p:nvPr/>
        </p:nvSpPr>
        <p:spPr>
          <a:xfrm>
            <a:off x="5142523" y="6114032"/>
            <a:ext cx="1789723" cy="553998"/>
          </a:xfrm>
          <a:prstGeom prst="rect">
            <a:avLst/>
          </a:prstGeom>
        </p:spPr>
        <p:txBody>
          <a:bodyPr wrap="square">
            <a:spAutoFit/>
          </a:bodyPr>
          <a:lstStyle/>
          <a:p>
            <a:endParaRPr lang="zh-TW" altLang="en-US" sz="1200" dirty="0">
              <a:solidFill>
                <a:srgbClr val="000000"/>
              </a:solidFill>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郭玲惠</a:t>
            </a:r>
            <a:r>
              <a:rPr lang="zh-TW" altLang="en-US" dirty="0">
                <a:latin typeface="標楷體" panose="03000509000000000000" pitchFamily="65" charset="-120"/>
                <a:ea typeface="標楷體" panose="03000509000000000000" pitchFamily="65" charset="-120"/>
              </a:rPr>
              <a:t>教授</a:t>
            </a:r>
            <a:endParaRPr lang="zh-TW" altLang="en-US" dirty="0"/>
          </a:p>
        </p:txBody>
      </p:sp>
    </p:spTree>
    <p:extLst>
      <p:ext uri="{BB962C8B-B14F-4D97-AF65-F5344CB8AC3E}">
        <p14:creationId xmlns:p14="http://schemas.microsoft.com/office/powerpoint/2010/main" val="1030051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一、禁止歧視原則：</a:t>
            </a:r>
            <a:br>
              <a:rPr lang="zh-TW" altLang="en-US" dirty="0"/>
            </a:br>
            <a:endParaRPr lang="zh-TW" altLang="en-US" dirty="0"/>
          </a:p>
        </p:txBody>
      </p:sp>
      <p:sp>
        <p:nvSpPr>
          <p:cNvPr id="3" name="內容版面配置區 2"/>
          <p:cNvSpPr>
            <a:spLocks noGrp="1"/>
          </p:cNvSpPr>
          <p:nvPr>
            <p:ph idx="1"/>
          </p:nvPr>
        </p:nvSpPr>
        <p:spPr/>
        <p:txBody>
          <a:bodyPr/>
          <a:lstStyle/>
          <a:p>
            <a:pPr marL="0" indent="0">
              <a:buNone/>
            </a:pPr>
            <a:r>
              <a:rPr lang="zh-TW" altLang="en-US" dirty="0" smtClean="0"/>
              <a:t>有意</a:t>
            </a:r>
            <a:r>
              <a:rPr lang="zh-TW" altLang="en-US" dirty="0"/>
              <a:t>的歧視與無意的</a:t>
            </a:r>
            <a:r>
              <a:rPr lang="zh-TW" altLang="en-US" dirty="0" smtClean="0"/>
              <a:t>歧視</a:t>
            </a:r>
            <a:r>
              <a:rPr lang="en-US" altLang="zh-TW" dirty="0" smtClean="0"/>
              <a:t>:</a:t>
            </a:r>
            <a:r>
              <a:rPr lang="zh-TW" altLang="en-US" dirty="0" smtClean="0"/>
              <a:t>法律</a:t>
            </a:r>
            <a:r>
              <a:rPr lang="zh-TW" altLang="en-US" dirty="0"/>
              <a:t>上</a:t>
            </a:r>
            <a:r>
              <a:rPr lang="en-US" altLang="zh-TW" dirty="0"/>
              <a:t>(</a:t>
            </a:r>
            <a:r>
              <a:rPr lang="en-US" altLang="zh-TW" dirty="0" err="1"/>
              <a:t>dejure</a:t>
            </a:r>
            <a:r>
              <a:rPr lang="en-US" altLang="zh-TW" dirty="0"/>
              <a:t>)</a:t>
            </a:r>
            <a:r>
              <a:rPr lang="zh-TW" altLang="en-US" dirty="0"/>
              <a:t>之歧視與實際上</a:t>
            </a:r>
            <a:r>
              <a:rPr lang="en-US" altLang="zh-TW" dirty="0"/>
              <a:t>(de</a:t>
            </a:r>
          </a:p>
          <a:p>
            <a:endParaRPr lang="zh-TW" altLang="en-US" dirty="0"/>
          </a:p>
          <a:p>
            <a:pPr marL="0" indent="0">
              <a:buNone/>
            </a:pPr>
            <a:r>
              <a:rPr lang="en-US" altLang="zh-TW" dirty="0"/>
              <a:t>facto)</a:t>
            </a:r>
            <a:r>
              <a:rPr lang="zh-TW" altLang="en-US" dirty="0"/>
              <a:t>之歧視</a:t>
            </a:r>
          </a:p>
          <a:p>
            <a:pPr marL="0" indent="0">
              <a:buNone/>
            </a:pPr>
            <a:endParaRPr lang="en-US" altLang="zh-TW" dirty="0"/>
          </a:p>
          <a:p>
            <a:pPr marL="0" indent="0">
              <a:buNone/>
            </a:pPr>
            <a:r>
              <a:rPr lang="zh-TW" altLang="en-US" dirty="0" smtClean="0"/>
              <a:t>政府</a:t>
            </a:r>
            <a:r>
              <a:rPr lang="zh-TW" altLang="en-US" dirty="0"/>
              <a:t>行為和私人行為</a:t>
            </a:r>
            <a:r>
              <a:rPr lang="en-US" altLang="zh-TW" dirty="0"/>
              <a:t>(</a:t>
            </a:r>
            <a:r>
              <a:rPr lang="zh-TW" altLang="en-US" dirty="0"/>
              <a:t>非政府組織、機構、個人、企業等</a:t>
            </a:r>
            <a:r>
              <a:rPr lang="en-US" altLang="zh-TW" dirty="0"/>
              <a:t>)</a:t>
            </a:r>
          </a:p>
          <a:p>
            <a:endParaRPr lang="zh-TW" altLang="en-US" dirty="0"/>
          </a:p>
        </p:txBody>
      </p:sp>
    </p:spTree>
    <p:extLst>
      <p:ext uri="{BB962C8B-B14F-4D97-AF65-F5344CB8AC3E}">
        <p14:creationId xmlns:p14="http://schemas.microsoft.com/office/powerpoint/2010/main" val="3699857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二、實質平等</a:t>
            </a:r>
            <a:br>
              <a:rPr lang="zh-TW" altLang="en-US" dirty="0"/>
            </a:br>
            <a:endParaRPr lang="zh-TW" altLang="en-US" dirty="0"/>
          </a:p>
        </p:txBody>
      </p:sp>
      <p:sp>
        <p:nvSpPr>
          <p:cNvPr id="3" name="內容版面配置區 2"/>
          <p:cNvSpPr>
            <a:spLocks noGrp="1"/>
          </p:cNvSpPr>
          <p:nvPr>
            <p:ph idx="1"/>
          </p:nvPr>
        </p:nvSpPr>
        <p:spPr/>
        <p:txBody>
          <a:bodyPr>
            <a:normAutofit/>
          </a:bodyPr>
          <a:lstStyle/>
          <a:p>
            <a:pPr marL="0" indent="0">
              <a:buNone/>
            </a:pPr>
            <a:r>
              <a:rPr lang="zh-TW" altLang="en-US" dirty="0" smtClean="0"/>
              <a:t>男女平等</a:t>
            </a:r>
            <a:r>
              <a:rPr lang="zh-TW" altLang="en-US" dirty="0"/>
              <a:t>易流於形式平等或保護主義平等，應加以辨識。必要時需運用矯正式平等以達成實質平等</a:t>
            </a:r>
            <a:r>
              <a:rPr lang="zh-TW" altLang="en-US" dirty="0" smtClean="0"/>
              <a:t>。</a:t>
            </a:r>
            <a:endParaRPr lang="en-US" altLang="zh-TW" dirty="0" smtClean="0"/>
          </a:p>
          <a:p>
            <a:pPr marL="0" indent="0">
              <a:buNone/>
            </a:pPr>
            <a:endParaRPr lang="zh-TW" altLang="en-US" dirty="0"/>
          </a:p>
          <a:p>
            <a:pPr marL="0" indent="0">
              <a:buNone/>
            </a:pPr>
            <a:r>
              <a:rPr lang="en-US" altLang="zh-TW" dirty="0"/>
              <a:t>•</a:t>
            </a:r>
            <a:r>
              <a:rPr lang="zh-TW" altLang="en-US" dirty="0"/>
              <a:t>從「形式平等」到「實質平等</a:t>
            </a:r>
            <a:r>
              <a:rPr lang="zh-TW" altLang="en-US" dirty="0" smtClean="0"/>
              <a:t>」</a:t>
            </a:r>
            <a:endParaRPr lang="en-US" altLang="zh-TW" dirty="0" smtClean="0"/>
          </a:p>
          <a:p>
            <a:pPr marL="0" indent="0">
              <a:buNone/>
            </a:pPr>
            <a:r>
              <a:rPr lang="en-US" altLang="zh-TW" dirty="0">
                <a:solidFill>
                  <a:srgbClr val="C00000"/>
                </a:solidFill>
              </a:rPr>
              <a:t>(</a:t>
            </a:r>
            <a:r>
              <a:rPr lang="zh-TW" altLang="en-US" dirty="0">
                <a:solidFill>
                  <a:srgbClr val="C00000"/>
                </a:solidFill>
              </a:rPr>
              <a:t>一</a:t>
            </a:r>
            <a:r>
              <a:rPr lang="en-US" altLang="zh-TW" dirty="0">
                <a:solidFill>
                  <a:srgbClr val="C00000"/>
                </a:solidFill>
              </a:rPr>
              <a:t>)</a:t>
            </a:r>
            <a:r>
              <a:rPr lang="zh-TW" altLang="en-US" dirty="0">
                <a:solidFill>
                  <a:srgbClr val="C00000"/>
                </a:solidFill>
              </a:rPr>
              <a:t>、形式平等</a:t>
            </a:r>
          </a:p>
          <a:p>
            <a:pPr marL="0" indent="0">
              <a:buNone/>
            </a:pPr>
            <a:r>
              <a:rPr lang="en-US" altLang="zh-TW" dirty="0"/>
              <a:t>•</a:t>
            </a:r>
            <a:r>
              <a:rPr lang="zh-TW" altLang="en-US" dirty="0"/>
              <a:t>形式平等，假設</a:t>
            </a:r>
            <a:r>
              <a:rPr lang="zh-TW" altLang="en-US" dirty="0">
                <a:solidFill>
                  <a:srgbClr val="C00000"/>
                </a:solidFill>
              </a:rPr>
              <a:t>所有男人和女人都一樣</a:t>
            </a:r>
            <a:r>
              <a:rPr lang="zh-TW" altLang="en-US" dirty="0"/>
              <a:t>，</a:t>
            </a:r>
            <a:r>
              <a:rPr lang="zh-TW" altLang="en-US" dirty="0">
                <a:solidFill>
                  <a:srgbClr val="C00000"/>
                </a:solidFill>
              </a:rPr>
              <a:t>若以不同的方式對待即謂不平等</a:t>
            </a:r>
            <a:r>
              <a:rPr lang="zh-TW" altLang="en-US" dirty="0"/>
              <a:t>，因此，男人和女人必須一視同仁，沒有分別。</a:t>
            </a:r>
          </a:p>
          <a:p>
            <a:endParaRPr lang="zh-TW" altLang="en-US" dirty="0"/>
          </a:p>
          <a:p>
            <a:pPr marL="0" indent="0">
              <a:buNone/>
            </a:pPr>
            <a:r>
              <a:rPr lang="en-US" altLang="zh-TW" dirty="0"/>
              <a:t>•</a:t>
            </a:r>
            <a:r>
              <a:rPr lang="zh-TW" altLang="en-US" dirty="0"/>
              <a:t>忽視女性的特殊需求，及較難取得某些機會管道。</a:t>
            </a:r>
          </a:p>
          <a:p>
            <a:endParaRPr lang="zh-TW" altLang="en-US" dirty="0"/>
          </a:p>
          <a:p>
            <a:endParaRPr lang="zh-TW" altLang="en-US" dirty="0"/>
          </a:p>
        </p:txBody>
      </p:sp>
    </p:spTree>
    <p:extLst>
      <p:ext uri="{BB962C8B-B14F-4D97-AF65-F5344CB8AC3E}">
        <p14:creationId xmlns:p14="http://schemas.microsoft.com/office/powerpoint/2010/main" val="224804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t>
            </a:r>
            <a:r>
              <a:rPr lang="zh-TW" altLang="en-US" dirty="0"/>
              <a:t>二</a:t>
            </a:r>
            <a:r>
              <a:rPr lang="en-US" altLang="zh-TW" dirty="0"/>
              <a:t>)</a:t>
            </a:r>
            <a:r>
              <a:rPr lang="zh-TW" altLang="en-US" dirty="0"/>
              <a:t>、保護主義的平等</a:t>
            </a:r>
            <a:br>
              <a:rPr lang="zh-TW" altLang="en-US" dirty="0"/>
            </a:b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a:t>
            </a:r>
            <a:r>
              <a:rPr lang="zh-TW" altLang="en-US" dirty="0"/>
              <a:t>保護主義的平等，認知到男女間的差異，但這種差異，被認為是弱點並採取管制、控制或排除女性的方式來提供平等，</a:t>
            </a:r>
            <a:r>
              <a:rPr lang="zh-TW" altLang="en-US" dirty="0">
                <a:solidFill>
                  <a:srgbClr val="C00000"/>
                </a:solidFill>
              </a:rPr>
              <a:t>而不是將環境導正為有利於婦女的環境，給予女性安全與安心</a:t>
            </a:r>
            <a:r>
              <a:rPr lang="zh-TW" altLang="en-US" dirty="0"/>
              <a:t>。</a:t>
            </a:r>
          </a:p>
          <a:p>
            <a:pPr marL="0" indent="0">
              <a:buNone/>
            </a:pPr>
            <a:r>
              <a:rPr lang="en-US" altLang="zh-TW" dirty="0"/>
              <a:t>•</a:t>
            </a:r>
            <a:r>
              <a:rPr lang="zh-TW" altLang="en-US" dirty="0"/>
              <a:t>這種方式並不改變結構，僅是以限制和管控限縮了女性的平等機會</a:t>
            </a:r>
          </a:p>
          <a:p>
            <a:endParaRPr lang="zh-TW" altLang="en-US" dirty="0"/>
          </a:p>
        </p:txBody>
      </p:sp>
    </p:spTree>
    <p:extLst>
      <p:ext uri="{BB962C8B-B14F-4D97-AF65-F5344CB8AC3E}">
        <p14:creationId xmlns:p14="http://schemas.microsoft.com/office/powerpoint/2010/main" val="240866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a:t>
            </a:r>
            <a:r>
              <a:rPr lang="zh-TW" altLang="en-US" dirty="0"/>
              <a:t>三</a:t>
            </a:r>
            <a:r>
              <a:rPr lang="en-US" altLang="zh-TW" dirty="0"/>
              <a:t>)</a:t>
            </a:r>
            <a:r>
              <a:rPr lang="zh-TW" altLang="en-US" dirty="0"/>
              <a:t>、矯正式平等</a:t>
            </a:r>
            <a:br>
              <a:rPr lang="zh-TW" altLang="en-US" dirty="0"/>
            </a:br>
            <a:endParaRPr lang="zh-TW" altLang="en-US" dirty="0"/>
          </a:p>
        </p:txBody>
      </p:sp>
      <p:sp>
        <p:nvSpPr>
          <p:cNvPr id="3" name="內容版面配置區 2"/>
          <p:cNvSpPr>
            <a:spLocks noGrp="1"/>
          </p:cNvSpPr>
          <p:nvPr>
            <p:ph idx="1"/>
          </p:nvPr>
        </p:nvSpPr>
        <p:spPr>
          <a:xfrm>
            <a:off x="838200" y="1825625"/>
            <a:ext cx="10822354" cy="4351338"/>
          </a:xfrm>
        </p:spPr>
        <p:txBody>
          <a:bodyPr/>
          <a:lstStyle/>
          <a:p>
            <a:pPr marL="0" indent="0">
              <a:buNone/>
            </a:pPr>
            <a:r>
              <a:rPr lang="en-US" altLang="zh-TW" dirty="0" smtClean="0"/>
              <a:t>•</a:t>
            </a:r>
            <a:r>
              <a:rPr lang="zh-TW" altLang="en-US" dirty="0"/>
              <a:t>認知到是甚麼原因造成性別差異</a:t>
            </a:r>
          </a:p>
          <a:p>
            <a:pPr marL="0" indent="0">
              <a:buNone/>
            </a:pPr>
            <a:r>
              <a:rPr lang="en-US" altLang="zh-TW" dirty="0"/>
              <a:t>•</a:t>
            </a:r>
            <a:r>
              <a:rPr lang="zh-TW" altLang="en-US" dirty="0"/>
              <a:t>設計出有效手段消弭女性在地位與權力上之弱勢</a:t>
            </a:r>
          </a:p>
          <a:p>
            <a:pPr marL="0" indent="0">
              <a:buNone/>
            </a:pPr>
            <a:r>
              <a:rPr lang="en-US" altLang="zh-TW" dirty="0"/>
              <a:t>•</a:t>
            </a:r>
            <a:r>
              <a:rPr lang="zh-TW" altLang="en-US" dirty="0">
                <a:solidFill>
                  <a:srgbClr val="C00000"/>
                </a:solidFill>
              </a:rPr>
              <a:t>任何忽略性別地位差異的政策或措施，都有可能造成不平等的結果</a:t>
            </a:r>
          </a:p>
          <a:p>
            <a:pPr marL="0" indent="0">
              <a:buNone/>
            </a:pPr>
            <a:r>
              <a:rPr lang="en-US" altLang="zh-TW" dirty="0">
                <a:solidFill>
                  <a:srgbClr val="C00000"/>
                </a:solidFill>
              </a:rPr>
              <a:t>•</a:t>
            </a:r>
            <a:r>
              <a:rPr lang="zh-TW" altLang="en-US" dirty="0">
                <a:solidFill>
                  <a:srgbClr val="C00000"/>
                </a:solidFill>
              </a:rPr>
              <a:t>應用各種政策法令計畫優惠措施等方法解決結構上的不平等</a:t>
            </a:r>
          </a:p>
          <a:p>
            <a:pPr marL="0" indent="0">
              <a:buNone/>
            </a:pPr>
            <a:r>
              <a:rPr lang="en-US" altLang="zh-TW" dirty="0"/>
              <a:t>•CEDAW</a:t>
            </a:r>
            <a:r>
              <a:rPr lang="zh-TW" altLang="en-US" dirty="0"/>
              <a:t>是以矯正式平等促進實質平等，創造有利的環境，消除不利於婦女的因素</a:t>
            </a:r>
          </a:p>
          <a:p>
            <a:endParaRPr lang="zh-TW" altLang="en-US" dirty="0"/>
          </a:p>
        </p:txBody>
      </p:sp>
    </p:spTree>
    <p:extLst>
      <p:ext uri="{BB962C8B-B14F-4D97-AF65-F5344CB8AC3E}">
        <p14:creationId xmlns:p14="http://schemas.microsoft.com/office/powerpoint/2010/main" val="103140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t>實質平等</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922101" y="1888148"/>
            <a:ext cx="6705829" cy="4351338"/>
          </a:xfrm>
          <a:prstGeom prst="rect">
            <a:avLst/>
          </a:prstGeom>
        </p:spPr>
      </p:pic>
    </p:spTree>
    <p:extLst>
      <p:ext uri="{BB962C8B-B14F-4D97-AF65-F5344CB8AC3E}">
        <p14:creationId xmlns:p14="http://schemas.microsoft.com/office/powerpoint/2010/main" val="3271111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t>實質平等</a:t>
            </a:r>
            <a:r>
              <a:rPr lang="en-US" altLang="zh-TW" b="1" dirty="0" smtClean="0"/>
              <a:t>:</a:t>
            </a:r>
            <a:r>
              <a:rPr lang="zh-TW" altLang="zh-TW" b="1" dirty="0"/>
              <a:t>核心</a:t>
            </a:r>
            <a:r>
              <a:rPr lang="zh-TW" altLang="zh-TW" b="1" dirty="0" smtClean="0"/>
              <a:t>概念</a:t>
            </a:r>
            <a:endParaRPr lang="zh-TW" altLang="en-US" dirty="0"/>
          </a:p>
        </p:txBody>
      </p:sp>
      <p:sp>
        <p:nvSpPr>
          <p:cNvPr id="3" name="內容版面配置區 2"/>
          <p:cNvSpPr>
            <a:spLocks noGrp="1"/>
          </p:cNvSpPr>
          <p:nvPr>
            <p:ph idx="1"/>
          </p:nvPr>
        </p:nvSpPr>
        <p:spPr>
          <a:xfrm>
            <a:off x="414215" y="1825625"/>
            <a:ext cx="10939585" cy="4351338"/>
          </a:xfrm>
        </p:spPr>
        <p:txBody>
          <a:bodyPr>
            <a:normAutofit fontScale="47500" lnSpcReduction="20000"/>
          </a:bodyPr>
          <a:lstStyle/>
          <a:p>
            <a:pPr marL="0" indent="0">
              <a:buNone/>
            </a:pPr>
            <a:r>
              <a:rPr lang="zh-TW" altLang="zh-TW" dirty="0" smtClean="0"/>
              <a:t>男女平等</a:t>
            </a:r>
            <a:r>
              <a:rPr lang="zh-TW" altLang="zh-TW" dirty="0"/>
              <a:t>易流於形式平等或保護主義平等，應加以辨識。必要時需運用矯正式平等以達成實質平等，從「形式平等」到「實質平等</a:t>
            </a:r>
            <a:r>
              <a:rPr lang="zh-TW" altLang="zh-TW" dirty="0" smtClean="0"/>
              <a:t>」</a:t>
            </a:r>
            <a:endParaRPr lang="en-US" altLang="zh-TW" dirty="0" smtClean="0"/>
          </a:p>
          <a:p>
            <a:pPr marL="0" indent="0">
              <a:buNone/>
            </a:pPr>
            <a:endParaRPr lang="zh-TW" altLang="zh-TW" dirty="0"/>
          </a:p>
          <a:p>
            <a:pPr marL="0" indent="0">
              <a:lnSpc>
                <a:spcPct val="170000"/>
              </a:lnSpc>
              <a:buNone/>
            </a:pPr>
            <a:r>
              <a:rPr lang="en-US" altLang="zh-TW" b="1" dirty="0" smtClean="0"/>
              <a:t> </a:t>
            </a:r>
            <a:r>
              <a:rPr lang="en-US" altLang="zh-TW" dirty="0"/>
              <a:t>(1)</a:t>
            </a:r>
            <a:r>
              <a:rPr lang="zh-TW" altLang="zh-TW" b="1" dirty="0"/>
              <a:t>形式平等</a:t>
            </a:r>
            <a:r>
              <a:rPr lang="en-US" altLang="zh-TW" dirty="0"/>
              <a:t>:</a:t>
            </a:r>
            <a:r>
              <a:rPr lang="zh-TW" altLang="zh-TW" dirty="0"/>
              <a:t>假設所有男人和女人都一樣，若以不同的方式對待即謂不平等，因此，男人和女人必須一視同仁，沒有分別</a:t>
            </a:r>
            <a:r>
              <a:rPr lang="zh-TW" altLang="zh-TW" dirty="0" smtClean="0"/>
              <a:t>。</a:t>
            </a:r>
            <a:endParaRPr lang="en-US" altLang="zh-TW" dirty="0" smtClean="0"/>
          </a:p>
          <a:p>
            <a:pPr marL="0" indent="0">
              <a:lnSpc>
                <a:spcPct val="170000"/>
              </a:lnSpc>
              <a:buNone/>
            </a:pPr>
            <a:endParaRPr lang="zh-TW" altLang="zh-TW" dirty="0"/>
          </a:p>
          <a:p>
            <a:pPr marL="0" indent="0">
              <a:lnSpc>
                <a:spcPct val="170000"/>
              </a:lnSpc>
              <a:buNone/>
            </a:pPr>
            <a:r>
              <a:rPr lang="en-US" altLang="zh-TW" dirty="0" smtClean="0"/>
              <a:t>(</a:t>
            </a:r>
            <a:r>
              <a:rPr lang="en-US" altLang="zh-TW" dirty="0"/>
              <a:t>2)</a:t>
            </a:r>
            <a:r>
              <a:rPr lang="zh-TW" altLang="zh-TW" b="1" dirty="0"/>
              <a:t>保護主義的平等</a:t>
            </a:r>
            <a:r>
              <a:rPr lang="en-US" altLang="zh-TW" dirty="0"/>
              <a:t>:</a:t>
            </a:r>
            <a:r>
              <a:rPr lang="zh-TW" altLang="zh-TW" dirty="0"/>
              <a:t>保護主義的平等，</a:t>
            </a:r>
            <a:r>
              <a:rPr lang="zh-TW" altLang="zh-TW" dirty="0">
                <a:solidFill>
                  <a:srgbClr val="C00000"/>
                </a:solidFill>
              </a:rPr>
              <a:t>認知到男女間的差異，但這種差異，被認為是弱點並採取管制</a:t>
            </a:r>
            <a:r>
              <a:rPr lang="zh-TW" altLang="zh-TW" dirty="0"/>
              <a:t>、控制或排除女性的方式來提供平等，而不是將環境導正為有利於婦女的環境，給予女性安全與安心。這種方式並不改變結構，僅是以限制和管控限縮了女性的平等機會，忽視女性的特殊需求，及較難取得某些機會管道</a:t>
            </a:r>
          </a:p>
          <a:p>
            <a:pPr marL="0" indent="0">
              <a:lnSpc>
                <a:spcPct val="170000"/>
              </a:lnSpc>
              <a:buNone/>
            </a:pPr>
            <a:r>
              <a:rPr lang="en-US" altLang="zh-TW" dirty="0" smtClean="0"/>
              <a:t>(</a:t>
            </a:r>
            <a:r>
              <a:rPr lang="en-US" altLang="zh-TW" dirty="0"/>
              <a:t>3)</a:t>
            </a:r>
            <a:r>
              <a:rPr lang="zh-TW" altLang="zh-TW" b="1" dirty="0"/>
              <a:t>矯正式平等</a:t>
            </a:r>
            <a:r>
              <a:rPr lang="en-US" altLang="zh-TW" dirty="0"/>
              <a:t>:</a:t>
            </a:r>
            <a:r>
              <a:rPr lang="zh-TW" altLang="zh-TW" dirty="0"/>
              <a:t>分析到是甚麼原因造成性別差異</a:t>
            </a:r>
            <a:r>
              <a:rPr lang="en-US" altLang="zh-TW" dirty="0"/>
              <a:t>?</a:t>
            </a:r>
            <a:r>
              <a:rPr lang="zh-TW" altLang="zh-TW" dirty="0">
                <a:solidFill>
                  <a:srgbClr val="C00000"/>
                </a:solidFill>
              </a:rPr>
              <a:t>設計出有效手段消弭女性在地位與權力上之弱勢</a:t>
            </a:r>
            <a:r>
              <a:rPr lang="en-US" altLang="zh-TW" dirty="0"/>
              <a:t>?</a:t>
            </a:r>
            <a:r>
              <a:rPr lang="zh-TW" altLang="zh-TW" dirty="0"/>
              <a:t>任何忽略性別地位差異的政策或措施，都有可能造成不平等的結果</a:t>
            </a:r>
            <a:r>
              <a:rPr lang="en-US" altLang="zh-TW" dirty="0"/>
              <a:t>?</a:t>
            </a:r>
            <a:r>
              <a:rPr lang="zh-TW" altLang="zh-TW" dirty="0"/>
              <a:t>應用各種政策法令計畫優惠措施等方法解決結構上的不平等</a:t>
            </a:r>
            <a:r>
              <a:rPr lang="en-US" altLang="zh-TW" dirty="0"/>
              <a:t>?CEDAW</a:t>
            </a:r>
            <a:r>
              <a:rPr lang="zh-TW" altLang="zh-TW" dirty="0"/>
              <a:t>是以矯正式平等促進實質平等，創造有利的環境，消除不利於婦女的</a:t>
            </a:r>
            <a:r>
              <a:rPr lang="zh-TW" altLang="zh-TW" dirty="0" smtClean="0"/>
              <a:t>因素</a:t>
            </a:r>
            <a:endParaRPr lang="en-US" altLang="zh-TW" dirty="0" smtClean="0"/>
          </a:p>
          <a:p>
            <a:pPr marL="0" indent="0">
              <a:buNone/>
            </a:pPr>
            <a:endParaRPr lang="en-US" altLang="zh-TW" b="1" dirty="0"/>
          </a:p>
          <a:p>
            <a:pPr marL="0" indent="0">
              <a:buNone/>
            </a:pPr>
            <a:r>
              <a:rPr lang="en-US" altLang="zh-TW" b="1" dirty="0" smtClean="0"/>
              <a:t>(</a:t>
            </a:r>
            <a:r>
              <a:rPr lang="en-US" altLang="zh-TW" b="1" dirty="0"/>
              <a:t>4) </a:t>
            </a:r>
            <a:r>
              <a:rPr lang="zh-TW" altLang="zh-TW" b="1" dirty="0"/>
              <a:t>國家義務</a:t>
            </a:r>
            <a:r>
              <a:rPr lang="en-US" altLang="zh-TW" b="1" dirty="0"/>
              <a:t>:</a:t>
            </a:r>
            <a:r>
              <a:rPr lang="en-US" altLang="zh-TW" dirty="0"/>
              <a:t> </a:t>
            </a:r>
            <a:r>
              <a:rPr lang="zh-TW" altLang="zh-TW" dirty="0">
                <a:solidFill>
                  <a:srgbClr val="C00000"/>
                </a:solidFill>
              </a:rPr>
              <a:t>尊重義務、保護義務、實現義務；促進義務</a:t>
            </a:r>
          </a:p>
          <a:p>
            <a:pPr marL="0" indent="0">
              <a:buNone/>
            </a:pPr>
            <a:r>
              <a:rPr lang="en-US" altLang="zh-TW" b="1" dirty="0">
                <a:solidFill>
                  <a:srgbClr val="C00000"/>
                </a:solidFill>
              </a:rPr>
              <a:t> </a:t>
            </a:r>
            <a:endParaRPr lang="zh-TW" altLang="zh-TW" dirty="0">
              <a:solidFill>
                <a:srgbClr val="C00000"/>
              </a:solidFill>
            </a:endParaRPr>
          </a:p>
          <a:p>
            <a:endParaRPr lang="zh-TW" altLang="en-US" dirty="0"/>
          </a:p>
        </p:txBody>
      </p:sp>
    </p:spTree>
    <p:extLst>
      <p:ext uri="{BB962C8B-B14F-4D97-AF65-F5344CB8AC3E}">
        <p14:creationId xmlns:p14="http://schemas.microsoft.com/office/powerpoint/2010/main" val="1761118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國家義務</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742137" y="1690688"/>
            <a:ext cx="8066126" cy="4351338"/>
          </a:xfrm>
          <a:prstGeom prst="rect">
            <a:avLst/>
          </a:prstGeom>
        </p:spPr>
      </p:pic>
    </p:spTree>
    <p:extLst>
      <p:ext uri="{BB962C8B-B14F-4D97-AF65-F5344CB8AC3E}">
        <p14:creationId xmlns:p14="http://schemas.microsoft.com/office/powerpoint/2010/main" val="2654122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CEDAW</a:t>
            </a:r>
            <a:r>
              <a:rPr lang="zh-TW" altLang="en-US" dirty="0" smtClean="0"/>
              <a:t>公約</a:t>
            </a:r>
            <a:endParaRPr lang="zh-TW" altLang="en-US" dirty="0"/>
          </a:p>
        </p:txBody>
      </p:sp>
      <p:sp>
        <p:nvSpPr>
          <p:cNvPr id="3" name="內容版面配置區 2"/>
          <p:cNvSpPr>
            <a:spLocks noGrp="1"/>
          </p:cNvSpPr>
          <p:nvPr>
            <p:ph idx="1"/>
          </p:nvPr>
        </p:nvSpPr>
        <p:spPr>
          <a:xfrm>
            <a:off x="838200" y="1825625"/>
            <a:ext cx="10515600" cy="4942498"/>
          </a:xfrm>
        </p:spPr>
        <p:txBody>
          <a:bodyPr>
            <a:normAutofit fontScale="92500" lnSpcReduction="10000"/>
          </a:bodyPr>
          <a:lstStyle/>
          <a:p>
            <a:pPr marL="0" indent="0">
              <a:buNone/>
            </a:pPr>
            <a:r>
              <a:rPr lang="zh-TW" altLang="en-US" dirty="0"/>
              <a:t>第一條對婦女歧視之定義</a:t>
            </a:r>
          </a:p>
          <a:p>
            <a:r>
              <a:rPr lang="zh-TW" altLang="en-US" dirty="0" smtClean="0"/>
              <a:t>第一</a:t>
            </a:r>
            <a:r>
              <a:rPr lang="zh-TW" altLang="en-US" dirty="0"/>
              <a:t>條</a:t>
            </a:r>
          </a:p>
          <a:p>
            <a:endParaRPr lang="zh-TW" altLang="en-US" dirty="0"/>
          </a:p>
          <a:p>
            <a:r>
              <a:rPr lang="zh-TW" altLang="en-US" dirty="0"/>
              <a:t>在本公約中，</a:t>
            </a:r>
            <a:r>
              <a:rPr lang="zh-TW" altLang="en-US" dirty="0">
                <a:solidFill>
                  <a:srgbClr val="C00000"/>
                </a:solidFill>
              </a:rPr>
              <a:t>「對婦女的歧視」</a:t>
            </a:r>
            <a:r>
              <a:rPr lang="zh-TW" altLang="en-US" dirty="0"/>
              <a:t>一詞指基於性別而作的任何區別、排斥或限制，其影響或其目的均足以妨礙或否認婦女不論已婚未婚在男女平等的基礎上認識、</a:t>
            </a:r>
            <a:r>
              <a:rPr lang="zh-TW" altLang="en-US" dirty="0">
                <a:solidFill>
                  <a:srgbClr val="C00000"/>
                </a:solidFill>
              </a:rPr>
              <a:t>享有或行使在政治、經濟、社會、文化、公民</a:t>
            </a:r>
            <a:r>
              <a:rPr lang="zh-TW" altLang="en-US" dirty="0"/>
              <a:t>或任何其他方面的人權和基本自由。</a:t>
            </a:r>
          </a:p>
          <a:p>
            <a:r>
              <a:rPr lang="zh-TW" altLang="en-US" dirty="0" smtClean="0"/>
              <a:t>「</a:t>
            </a:r>
            <a:r>
              <a:rPr lang="zh-TW" altLang="en-US" dirty="0"/>
              <a:t>基於性別」</a:t>
            </a:r>
            <a:r>
              <a:rPr lang="en-US" altLang="zh-TW" dirty="0"/>
              <a:t>(</a:t>
            </a:r>
            <a:r>
              <a:rPr lang="en-US" altLang="zh-TW" dirty="0" err="1"/>
              <a:t>onthebasisofsex</a:t>
            </a:r>
            <a:r>
              <a:rPr lang="en-US" altLang="zh-TW" dirty="0"/>
              <a:t>)</a:t>
            </a:r>
          </a:p>
          <a:p>
            <a:endParaRPr lang="zh-TW" altLang="en-US" dirty="0"/>
          </a:p>
          <a:p>
            <a:r>
              <a:rPr lang="zh-TW" altLang="en-US" dirty="0"/>
              <a:t>原文係以性（</a:t>
            </a:r>
            <a:r>
              <a:rPr lang="en-US" altLang="zh-TW" dirty="0"/>
              <a:t>sex</a:t>
            </a:r>
            <a:r>
              <a:rPr lang="zh-TW" altLang="en-US" dirty="0"/>
              <a:t>）所為的歧視，指的是男性與女性的生理差異。而「性別」</a:t>
            </a:r>
            <a:r>
              <a:rPr lang="en-US" altLang="zh-TW" dirty="0"/>
              <a:t>(gender)</a:t>
            </a:r>
            <a:r>
              <a:rPr lang="zh-TW" altLang="en-US" dirty="0"/>
              <a:t>一詞指的是社會意義上的身份、地位和男女角色分工，以及社會對這類生理差異賦予的社會和文化意涵</a:t>
            </a:r>
            <a:r>
              <a:rPr lang="en-US" altLang="zh-TW" dirty="0"/>
              <a:t>(</a:t>
            </a:r>
            <a:r>
              <a:rPr lang="zh-TW" altLang="en-US" dirty="0"/>
              <a:t>一般性建議</a:t>
            </a:r>
            <a:r>
              <a:rPr lang="en-US" altLang="zh-TW" dirty="0"/>
              <a:t>28/5)</a:t>
            </a:r>
            <a:endParaRPr lang="zh-TW" altLang="en-US" dirty="0"/>
          </a:p>
        </p:txBody>
      </p:sp>
    </p:spTree>
    <p:extLst>
      <p:ext uri="{BB962C8B-B14F-4D97-AF65-F5344CB8AC3E}">
        <p14:creationId xmlns:p14="http://schemas.microsoft.com/office/powerpoint/2010/main" val="2450029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對婦女歧視之定義</a:t>
            </a:r>
          </a:p>
        </p:txBody>
      </p:sp>
      <p:sp>
        <p:nvSpPr>
          <p:cNvPr id="3" name="內容版面配置區 2"/>
          <p:cNvSpPr>
            <a:spLocks noGrp="1"/>
          </p:cNvSpPr>
          <p:nvPr>
            <p:ph idx="1"/>
          </p:nvPr>
        </p:nvSpPr>
        <p:spPr/>
        <p:txBody>
          <a:bodyPr/>
          <a:lstStyle/>
          <a:p>
            <a:endParaRPr lang="zh-TW" altLang="en-US" dirty="0"/>
          </a:p>
          <a:p>
            <a:r>
              <a:rPr lang="zh-TW" altLang="en-US" dirty="0" smtClean="0"/>
              <a:t>「</a:t>
            </a:r>
            <a:r>
              <a:rPr lang="zh-TW" altLang="en-US" dirty="0"/>
              <a:t>任何」</a:t>
            </a:r>
            <a:r>
              <a:rPr lang="en-US" altLang="zh-TW" dirty="0"/>
              <a:t>(any)</a:t>
            </a:r>
            <a:r>
              <a:rPr lang="zh-TW" altLang="en-US" dirty="0"/>
              <a:t>指基於性別而為之任何區別、排斥和限制包含任何有意或無意區別、排斥或限制</a:t>
            </a:r>
            <a:r>
              <a:rPr lang="en-US" altLang="zh-TW" dirty="0"/>
              <a:t>(</a:t>
            </a:r>
            <a:r>
              <a:rPr lang="zh-TW" altLang="en-US" dirty="0"/>
              <a:t>一般性建議</a:t>
            </a:r>
            <a:r>
              <a:rPr lang="en-US" altLang="zh-TW" dirty="0"/>
              <a:t>28/5)  </a:t>
            </a:r>
            <a:r>
              <a:rPr lang="zh-TW" altLang="en-US" dirty="0"/>
              <a:t>包含政府行為及私人行為</a:t>
            </a:r>
            <a:r>
              <a:rPr lang="en-US" altLang="zh-TW" dirty="0"/>
              <a:t>(</a:t>
            </a:r>
            <a:r>
              <a:rPr lang="zh-TW" altLang="en-US" dirty="0"/>
              <a:t>一般性建議</a:t>
            </a:r>
            <a:r>
              <a:rPr lang="en-US" altLang="zh-TW" dirty="0"/>
              <a:t>19/9)</a:t>
            </a:r>
          </a:p>
          <a:p>
            <a:r>
              <a:rPr lang="zh-TW" altLang="en-US" dirty="0" smtClean="0">
                <a:solidFill>
                  <a:srgbClr val="C00000"/>
                </a:solidFill>
              </a:rPr>
              <a:t>「</a:t>
            </a:r>
            <a:r>
              <a:rPr lang="zh-TW" altLang="en-US" dirty="0">
                <a:solidFill>
                  <a:srgbClr val="C00000"/>
                </a:solidFill>
              </a:rPr>
              <a:t>人權和基本自由」</a:t>
            </a:r>
          </a:p>
          <a:p>
            <a:pPr marL="0" indent="0">
              <a:buNone/>
            </a:pPr>
            <a:r>
              <a:rPr lang="zh-TW" altLang="en-US" dirty="0"/>
              <a:t>包括生命權、免於遭受酷刑、人身安全等</a:t>
            </a:r>
            <a:r>
              <a:rPr lang="en-US" altLang="zh-TW" dirty="0"/>
              <a:t>(</a:t>
            </a:r>
            <a:r>
              <a:rPr lang="zh-TW" altLang="en-US" dirty="0"/>
              <a:t>一般性建議</a:t>
            </a:r>
            <a:r>
              <a:rPr lang="en-US" altLang="zh-TW" dirty="0"/>
              <a:t>19/7)</a:t>
            </a:r>
          </a:p>
          <a:p>
            <a:pPr marL="0" indent="0">
              <a:buNone/>
            </a:pPr>
            <a:r>
              <a:rPr lang="zh-TW" altLang="en-US" dirty="0" smtClean="0"/>
              <a:t>相關</a:t>
            </a:r>
            <a:r>
              <a:rPr lang="zh-TW" altLang="en-US" dirty="0"/>
              <a:t>一般性建議：第</a:t>
            </a:r>
            <a:r>
              <a:rPr lang="en-US" altLang="zh-TW" dirty="0"/>
              <a:t>19</a:t>
            </a:r>
            <a:r>
              <a:rPr lang="zh-TW" altLang="en-US" dirty="0"/>
              <a:t>號</a:t>
            </a:r>
            <a:r>
              <a:rPr lang="en-US" altLang="zh-TW" dirty="0"/>
              <a:t>(</a:t>
            </a:r>
            <a:r>
              <a:rPr lang="zh-TW" altLang="en-US" dirty="0"/>
              <a:t>暴力行為</a:t>
            </a:r>
            <a:r>
              <a:rPr lang="en-US" altLang="zh-TW" dirty="0"/>
              <a:t>)</a:t>
            </a:r>
            <a:r>
              <a:rPr lang="zh-TW" altLang="en-US" dirty="0"/>
              <a:t>、第</a:t>
            </a:r>
            <a:r>
              <a:rPr lang="en-US" altLang="zh-TW" dirty="0"/>
              <a:t>28</a:t>
            </a:r>
            <a:r>
              <a:rPr lang="zh-TW" altLang="en-US" dirty="0"/>
              <a:t>號</a:t>
            </a:r>
            <a:r>
              <a:rPr lang="en-US" altLang="zh-TW" dirty="0"/>
              <a:t>(</a:t>
            </a:r>
            <a:r>
              <a:rPr lang="zh-TW" altLang="en-US" dirty="0"/>
              <a:t>締約國核心義務</a:t>
            </a:r>
            <a:r>
              <a:rPr lang="en-US" altLang="zh-TW" dirty="0"/>
              <a:t>)</a:t>
            </a:r>
          </a:p>
          <a:p>
            <a:endParaRPr lang="zh-TW" altLang="en-US" dirty="0"/>
          </a:p>
        </p:txBody>
      </p:sp>
    </p:spTree>
    <p:extLst>
      <p:ext uri="{BB962C8B-B14F-4D97-AF65-F5344CB8AC3E}">
        <p14:creationId xmlns:p14="http://schemas.microsoft.com/office/powerpoint/2010/main" val="89733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756139" y="465992"/>
            <a:ext cx="10410092" cy="6137031"/>
          </a:xfrm>
          <a:prstGeom prst="rect">
            <a:avLst/>
          </a:prstGeom>
        </p:spPr>
      </p:pic>
    </p:spTree>
    <p:extLst>
      <p:ext uri="{BB962C8B-B14F-4D97-AF65-F5344CB8AC3E}">
        <p14:creationId xmlns:p14="http://schemas.microsoft.com/office/powerpoint/2010/main" val="2916374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第二條消除歧視之義務（一）</a:t>
            </a:r>
          </a:p>
        </p:txBody>
      </p:sp>
      <p:pic>
        <p:nvPicPr>
          <p:cNvPr id="4" name="內容版面配置區 3"/>
          <p:cNvPicPr>
            <a:picLocks noGrp="1" noChangeAspect="1"/>
          </p:cNvPicPr>
          <p:nvPr>
            <p:ph idx="1"/>
          </p:nvPr>
        </p:nvPicPr>
        <p:blipFill>
          <a:blip r:embed="rId2"/>
          <a:stretch>
            <a:fillRect/>
          </a:stretch>
        </p:blipFill>
        <p:spPr>
          <a:xfrm>
            <a:off x="838200" y="1825625"/>
            <a:ext cx="10408138" cy="4351338"/>
          </a:xfrm>
          <a:prstGeom prst="rect">
            <a:avLst/>
          </a:prstGeom>
        </p:spPr>
      </p:pic>
    </p:spTree>
    <p:extLst>
      <p:ext uri="{BB962C8B-B14F-4D97-AF65-F5344CB8AC3E}">
        <p14:creationId xmlns:p14="http://schemas.microsoft.com/office/powerpoint/2010/main" val="3152690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第二條消除歧視之義務（二）</a:t>
            </a:r>
          </a:p>
        </p:txBody>
      </p:sp>
      <p:pic>
        <p:nvPicPr>
          <p:cNvPr id="4" name="內容版面配置區 3"/>
          <p:cNvPicPr>
            <a:picLocks noGrp="1" noChangeAspect="1"/>
          </p:cNvPicPr>
          <p:nvPr>
            <p:ph idx="1"/>
          </p:nvPr>
        </p:nvPicPr>
        <p:blipFill>
          <a:blip r:embed="rId2"/>
          <a:stretch>
            <a:fillRect/>
          </a:stretch>
        </p:blipFill>
        <p:spPr>
          <a:xfrm>
            <a:off x="838200" y="1755287"/>
            <a:ext cx="7436982" cy="4351338"/>
          </a:xfrm>
          <a:prstGeom prst="rect">
            <a:avLst/>
          </a:prstGeom>
        </p:spPr>
      </p:pic>
    </p:spTree>
    <p:extLst>
      <p:ext uri="{BB962C8B-B14F-4D97-AF65-F5344CB8AC3E}">
        <p14:creationId xmlns:p14="http://schemas.microsoft.com/office/powerpoint/2010/main" val="2917019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第二條消除歧視之義務（三）</a:t>
            </a:r>
          </a:p>
        </p:txBody>
      </p:sp>
      <p:pic>
        <p:nvPicPr>
          <p:cNvPr id="4" name="內容版面配置區 3"/>
          <p:cNvPicPr>
            <a:picLocks noGrp="1" noChangeAspect="1"/>
          </p:cNvPicPr>
          <p:nvPr>
            <p:ph idx="1"/>
          </p:nvPr>
        </p:nvPicPr>
        <p:blipFill>
          <a:blip r:embed="rId2"/>
          <a:stretch>
            <a:fillRect/>
          </a:stretch>
        </p:blipFill>
        <p:spPr>
          <a:xfrm>
            <a:off x="432899" y="1915075"/>
            <a:ext cx="7324725" cy="4000500"/>
          </a:xfrm>
          <a:prstGeom prst="rect">
            <a:avLst/>
          </a:prstGeom>
        </p:spPr>
      </p:pic>
    </p:spTree>
    <p:extLst>
      <p:ext uri="{BB962C8B-B14F-4D97-AF65-F5344CB8AC3E}">
        <p14:creationId xmlns:p14="http://schemas.microsoft.com/office/powerpoint/2010/main" val="2429056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400783"/>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838200" y="922215"/>
            <a:ext cx="8467725" cy="5092823"/>
          </a:xfrm>
          <a:prstGeom prst="rect">
            <a:avLst/>
          </a:prstGeom>
        </p:spPr>
      </p:pic>
    </p:spTree>
    <p:extLst>
      <p:ext uri="{BB962C8B-B14F-4D97-AF65-F5344CB8AC3E}">
        <p14:creationId xmlns:p14="http://schemas.microsoft.com/office/powerpoint/2010/main" val="4263270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C00000"/>
                </a:solidFill>
              </a:rPr>
              <a:t>第三條婦女享有人權和基本自由</a:t>
            </a:r>
          </a:p>
        </p:txBody>
      </p:sp>
      <p:sp>
        <p:nvSpPr>
          <p:cNvPr id="3" name="內容版面配置區 2"/>
          <p:cNvSpPr>
            <a:spLocks noGrp="1"/>
          </p:cNvSpPr>
          <p:nvPr>
            <p:ph idx="1"/>
          </p:nvPr>
        </p:nvSpPr>
        <p:spPr/>
        <p:txBody>
          <a:bodyPr/>
          <a:lstStyle/>
          <a:p>
            <a:endParaRPr lang="zh-TW" altLang="en-US" dirty="0"/>
          </a:p>
          <a:p>
            <a:r>
              <a:rPr lang="zh-TW" altLang="en-US" dirty="0"/>
              <a:t>第三條</a:t>
            </a:r>
          </a:p>
          <a:p>
            <a:r>
              <a:rPr lang="zh-TW" altLang="en-US" dirty="0"/>
              <a:t>締約各國應承擔在所有領域，特別是在政治、社會、經濟、文化領域，取一切適當措施，包括制定法律，保證婦女得到充分發展和進步，以確保婦女在與男子平等的基礎上，行使和享有人權和基本自由。</a:t>
            </a:r>
          </a:p>
          <a:p>
            <a:r>
              <a:rPr lang="zh-TW" altLang="en-US" dirty="0"/>
              <a:t>與第二條規定政府應採取一切適當措施「消除對婦女一切歧視」之作為比較，本條更強調政府應採取一切適當措施積極推動婦女與男子平等發展及享有人權和基本自由</a:t>
            </a:r>
          </a:p>
        </p:txBody>
      </p:sp>
    </p:spTree>
    <p:extLst>
      <p:ext uri="{BB962C8B-B14F-4D97-AF65-F5344CB8AC3E}">
        <p14:creationId xmlns:p14="http://schemas.microsoft.com/office/powerpoint/2010/main" val="1213179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C00000"/>
                </a:solidFill>
              </a:rPr>
              <a:t>第四條暫行特別措施（一）</a:t>
            </a:r>
          </a:p>
        </p:txBody>
      </p:sp>
      <p:sp>
        <p:nvSpPr>
          <p:cNvPr id="3" name="內容版面配置區 2"/>
          <p:cNvSpPr>
            <a:spLocks noGrp="1"/>
          </p:cNvSpPr>
          <p:nvPr>
            <p:ph idx="1"/>
          </p:nvPr>
        </p:nvSpPr>
        <p:spPr/>
        <p:txBody>
          <a:bodyPr/>
          <a:lstStyle/>
          <a:p>
            <a:endParaRPr lang="zh-TW" altLang="en-US" dirty="0"/>
          </a:p>
          <a:p>
            <a:r>
              <a:rPr lang="zh-TW" altLang="en-US" dirty="0"/>
              <a:t>第四條</a:t>
            </a:r>
          </a:p>
          <a:p>
            <a:pPr marL="0" indent="0">
              <a:buNone/>
            </a:pPr>
            <a:r>
              <a:rPr lang="en-US" altLang="zh-TW" dirty="0"/>
              <a:t>1.</a:t>
            </a:r>
            <a:r>
              <a:rPr lang="zh-TW" altLang="en-US" dirty="0"/>
              <a:t>締約各國為加速實現男女事實上的平等而採取的</a:t>
            </a:r>
            <a:r>
              <a:rPr lang="zh-TW" altLang="en-US" dirty="0">
                <a:solidFill>
                  <a:srgbClr val="C00000"/>
                </a:solidFill>
              </a:rPr>
              <a:t>暫行特別措施</a:t>
            </a:r>
            <a:r>
              <a:rPr lang="zh-TW" altLang="en-US" dirty="0"/>
              <a:t>，不得視為本公約所指的歧視，亦不得因此導致維持不平等的標準或另立標準；</a:t>
            </a:r>
            <a:r>
              <a:rPr lang="zh-TW" altLang="en-US" dirty="0">
                <a:solidFill>
                  <a:srgbClr val="C00000"/>
                </a:solidFill>
              </a:rPr>
              <a:t>這些措施應在男女機會和待遇平等的目的達到之後，停止採用。</a:t>
            </a:r>
          </a:p>
          <a:p>
            <a:pPr marL="0" indent="0">
              <a:buNone/>
            </a:pPr>
            <a:r>
              <a:rPr lang="en-US" altLang="zh-TW" dirty="0"/>
              <a:t>2.</a:t>
            </a:r>
            <a:r>
              <a:rPr lang="zh-TW" altLang="en-US" dirty="0"/>
              <a:t>締約各國為</a:t>
            </a:r>
            <a:r>
              <a:rPr lang="zh-TW" altLang="en-US" dirty="0">
                <a:solidFill>
                  <a:srgbClr val="C00000"/>
                </a:solidFill>
              </a:rPr>
              <a:t>保護母性而採取的特別措施</a:t>
            </a:r>
            <a:r>
              <a:rPr lang="zh-TW" altLang="en-US" dirty="0"/>
              <a:t>，包括本公約所列各項措施，不得視為歧視。</a:t>
            </a:r>
          </a:p>
          <a:p>
            <a:endParaRPr lang="zh-TW" altLang="en-US" dirty="0"/>
          </a:p>
        </p:txBody>
      </p:sp>
    </p:spTree>
    <p:extLst>
      <p:ext uri="{BB962C8B-B14F-4D97-AF65-F5344CB8AC3E}">
        <p14:creationId xmlns:p14="http://schemas.microsoft.com/office/powerpoint/2010/main" val="881644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838200" y="429846"/>
            <a:ext cx="10259646" cy="6428154"/>
          </a:xfrm>
          <a:prstGeom prst="rect">
            <a:avLst/>
          </a:prstGeom>
        </p:spPr>
      </p:pic>
    </p:spTree>
    <p:extLst>
      <p:ext uri="{BB962C8B-B14F-4D97-AF65-F5344CB8AC3E}">
        <p14:creationId xmlns:p14="http://schemas.microsoft.com/office/powerpoint/2010/main" val="1606395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455490"/>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1165957" y="1040973"/>
            <a:ext cx="9563100" cy="4248150"/>
          </a:xfrm>
          <a:prstGeom prst="rect">
            <a:avLst/>
          </a:prstGeom>
        </p:spPr>
      </p:pic>
    </p:spTree>
    <p:extLst>
      <p:ext uri="{BB962C8B-B14F-4D97-AF65-F5344CB8AC3E}">
        <p14:creationId xmlns:p14="http://schemas.microsoft.com/office/powerpoint/2010/main" val="1191348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第七條消除政治和公共生活中對婦女的歧視</a:t>
            </a:r>
            <a:br>
              <a:rPr lang="zh-TW" altLang="en-US" dirty="0"/>
            </a:br>
            <a:r>
              <a:rPr lang="en-US" altLang="zh-TW" dirty="0"/>
              <a:t/>
            </a:r>
            <a:br>
              <a:rPr lang="en-US" altLang="zh-TW" dirty="0"/>
            </a:br>
            <a:endParaRPr lang="zh-TW" altLang="en-US" dirty="0"/>
          </a:p>
        </p:txBody>
      </p:sp>
      <p:sp>
        <p:nvSpPr>
          <p:cNvPr id="3" name="內容版面配置區 2"/>
          <p:cNvSpPr>
            <a:spLocks noGrp="1"/>
          </p:cNvSpPr>
          <p:nvPr>
            <p:ph idx="1"/>
          </p:nvPr>
        </p:nvSpPr>
        <p:spPr>
          <a:xfrm>
            <a:off x="838200" y="1195754"/>
            <a:ext cx="10515600" cy="4981209"/>
          </a:xfrm>
        </p:spPr>
        <p:txBody>
          <a:bodyPr/>
          <a:lstStyle/>
          <a:p>
            <a:endParaRPr lang="zh-TW" altLang="en-US" dirty="0"/>
          </a:p>
          <a:p>
            <a:r>
              <a:rPr lang="zh-TW" altLang="en-US" dirty="0"/>
              <a:t>第七條</a:t>
            </a:r>
          </a:p>
          <a:p>
            <a:r>
              <a:rPr lang="zh-TW" altLang="en-US" dirty="0"/>
              <a:t>締約各國應採取一切適當措施，消除在本國政治和公共生活中對婦女的歧視，特別應保證婦女在與男子平等的條件下：</a:t>
            </a:r>
          </a:p>
          <a:p>
            <a:r>
              <a:rPr lang="en-US" altLang="zh-TW" dirty="0">
                <a:solidFill>
                  <a:srgbClr val="C00000"/>
                </a:solidFill>
              </a:rPr>
              <a:t>(a)</a:t>
            </a:r>
            <a:r>
              <a:rPr lang="zh-TW" altLang="en-US" dirty="0">
                <a:solidFill>
                  <a:srgbClr val="C00000"/>
                </a:solidFill>
              </a:rPr>
              <a:t>在一切選舉和公民投票中有選舉權，並在一切民選機構有被選舉權；</a:t>
            </a:r>
          </a:p>
          <a:p>
            <a:r>
              <a:rPr lang="en-US" altLang="zh-TW" dirty="0">
                <a:solidFill>
                  <a:srgbClr val="C00000"/>
                </a:solidFill>
              </a:rPr>
              <a:t>(b)</a:t>
            </a:r>
            <a:r>
              <a:rPr lang="zh-TW" altLang="en-US" dirty="0">
                <a:solidFill>
                  <a:srgbClr val="C00000"/>
                </a:solidFill>
              </a:rPr>
              <a:t>參加政府政策的制訂及其執行，並擔任各級政府公職，執行一切公務；</a:t>
            </a:r>
          </a:p>
          <a:p>
            <a:r>
              <a:rPr lang="en-US" altLang="zh-TW" dirty="0"/>
              <a:t>(c)</a:t>
            </a:r>
            <a:r>
              <a:rPr lang="zh-TW" altLang="en-US" dirty="0"/>
              <a:t>參加有關本國公共和政治生活的非政府組織和協會。</a:t>
            </a:r>
          </a:p>
        </p:txBody>
      </p:sp>
    </p:spTree>
    <p:extLst>
      <p:ext uri="{BB962C8B-B14F-4D97-AF65-F5344CB8AC3E}">
        <p14:creationId xmlns:p14="http://schemas.microsoft.com/office/powerpoint/2010/main" val="899492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197583"/>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838200" y="742462"/>
            <a:ext cx="7891585" cy="5371978"/>
          </a:xfrm>
          <a:prstGeom prst="rect">
            <a:avLst/>
          </a:prstGeom>
        </p:spPr>
      </p:pic>
    </p:spTree>
    <p:extLst>
      <p:ext uri="{BB962C8B-B14F-4D97-AF65-F5344CB8AC3E}">
        <p14:creationId xmlns:p14="http://schemas.microsoft.com/office/powerpoint/2010/main" val="1705449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648677"/>
            <a:ext cx="10515600" cy="1042011"/>
          </a:xfrm>
        </p:spPr>
        <p:txBody>
          <a:bodyPr>
            <a:normAutofit fontScale="90000"/>
          </a:bodyPr>
          <a:lstStyle/>
          <a:p>
            <a:r>
              <a:rPr lang="zh-TW" altLang="zh-TW" b="1" dirty="0"/>
              <a:t>一、</a:t>
            </a:r>
            <a:r>
              <a:rPr lang="en-US" altLang="zh-TW" b="1" dirty="0"/>
              <a:t>CEDAW</a:t>
            </a:r>
            <a:r>
              <a:rPr lang="zh-TW" altLang="zh-TW" b="1" dirty="0"/>
              <a:t>公約核心概念</a:t>
            </a:r>
            <a:r>
              <a:rPr lang="zh-TW" altLang="zh-TW" dirty="0"/>
              <a:t/>
            </a:r>
            <a:br>
              <a:rPr lang="zh-TW" altLang="zh-TW" dirty="0"/>
            </a:br>
            <a:endParaRPr lang="zh-TW" altLang="en-US" dirty="0"/>
          </a:p>
        </p:txBody>
      </p:sp>
      <p:sp>
        <p:nvSpPr>
          <p:cNvPr id="3" name="內容版面配置區 2"/>
          <p:cNvSpPr>
            <a:spLocks noGrp="1"/>
          </p:cNvSpPr>
          <p:nvPr>
            <p:ph idx="1"/>
          </p:nvPr>
        </p:nvSpPr>
        <p:spPr>
          <a:xfrm>
            <a:off x="838200" y="2066192"/>
            <a:ext cx="10515600" cy="4110771"/>
          </a:xfrm>
        </p:spPr>
        <p:txBody>
          <a:bodyPr/>
          <a:lstStyle/>
          <a:p>
            <a:pPr marL="0" indent="0">
              <a:buNone/>
            </a:pPr>
            <a:r>
              <a:rPr lang="zh-TW" altLang="zh-TW" dirty="0" smtClean="0"/>
              <a:t>（</a:t>
            </a:r>
            <a:r>
              <a:rPr lang="en-US" altLang="zh-TW" dirty="0"/>
              <a:t>The Convention on the Elimination of All Forms of Discrimination against Women</a:t>
            </a:r>
            <a:r>
              <a:rPr lang="zh-TW" altLang="zh-TW" dirty="0"/>
              <a:t>，縮寫為</a:t>
            </a:r>
            <a:r>
              <a:rPr lang="en-US" altLang="zh-TW" i="1" dirty="0"/>
              <a:t>CEDAW</a:t>
            </a:r>
            <a:r>
              <a:rPr lang="zh-TW" altLang="zh-TW" dirty="0"/>
              <a:t>）</a:t>
            </a:r>
          </a:p>
          <a:p>
            <a:pPr marL="0" indent="0">
              <a:buNone/>
            </a:pPr>
            <a:r>
              <a:rPr lang="zh-TW" altLang="zh-TW" dirty="0"/>
              <a:t>全文共</a:t>
            </a:r>
            <a:r>
              <a:rPr lang="en-US" altLang="zh-TW" dirty="0"/>
              <a:t>30</a:t>
            </a:r>
            <a:r>
              <a:rPr lang="zh-TW" altLang="zh-TW" dirty="0"/>
              <a:t>條。</a:t>
            </a:r>
            <a:r>
              <a:rPr lang="en-US" altLang="zh-TW" dirty="0" err="1">
                <a:solidFill>
                  <a:srgbClr val="C00000"/>
                </a:solidFill>
                <a:hlinkClick r:id="rId2" tooltip="聯合國"/>
              </a:rPr>
              <a:t>聯合國</a:t>
            </a:r>
            <a:r>
              <a:rPr lang="zh-TW" altLang="zh-TW" dirty="0"/>
              <a:t>在</a:t>
            </a:r>
            <a:r>
              <a:rPr lang="en-US" altLang="zh-TW" dirty="0"/>
              <a:t>1979</a:t>
            </a:r>
            <a:r>
              <a:rPr lang="zh-TW" altLang="zh-TW" dirty="0"/>
              <a:t>年</a:t>
            </a:r>
            <a:r>
              <a:rPr lang="en-US" altLang="zh-TW" dirty="0"/>
              <a:t>12</a:t>
            </a:r>
            <a:r>
              <a:rPr lang="zh-TW" altLang="zh-TW" dirty="0"/>
              <a:t>月</a:t>
            </a:r>
            <a:r>
              <a:rPr lang="en-US" altLang="zh-TW" dirty="0"/>
              <a:t>18</a:t>
            </a:r>
            <a:r>
              <a:rPr lang="zh-TW" altLang="zh-TW" dirty="0"/>
              <a:t>日的大會依第</a:t>
            </a:r>
            <a:r>
              <a:rPr lang="en-US" altLang="zh-TW" dirty="0"/>
              <a:t>34/180</a:t>
            </a:r>
            <a:r>
              <a:rPr lang="zh-TW" altLang="zh-TW" dirty="0"/>
              <a:t>號決議，通過該有關議案並開放給各國簽字、批准和加入生效</a:t>
            </a:r>
            <a:r>
              <a:rPr lang="zh-TW" altLang="zh-TW" dirty="0" smtClean="0"/>
              <a:t>。</a:t>
            </a:r>
            <a:endParaRPr lang="en-US" altLang="zh-TW" dirty="0" smtClean="0"/>
          </a:p>
          <a:p>
            <a:pPr marL="0" indent="0">
              <a:buNone/>
            </a:pPr>
            <a:endParaRPr lang="en-US" altLang="zh-TW" dirty="0"/>
          </a:p>
          <a:p>
            <a:pPr marL="0" indent="0">
              <a:buNone/>
            </a:pPr>
            <a:r>
              <a:rPr lang="zh-TW" altLang="zh-TW" dirty="0" smtClean="0"/>
              <a:t>台灣</a:t>
            </a:r>
            <a:r>
              <a:rPr lang="zh-TW" altLang="zh-TW" dirty="0"/>
              <a:t>於</a:t>
            </a:r>
            <a:r>
              <a:rPr lang="en-US" altLang="zh-TW" dirty="0"/>
              <a:t>2012</a:t>
            </a:r>
            <a:r>
              <a:rPr lang="zh-TW" altLang="zh-TW" dirty="0"/>
              <a:t>年實施。該公約確立規則，保障婦女在</a:t>
            </a:r>
            <a:r>
              <a:rPr lang="en-US" altLang="zh-TW" dirty="0" err="1">
                <a:hlinkClick r:id="rId3" tooltip="政治"/>
              </a:rPr>
              <a:t>政治</a:t>
            </a:r>
            <a:r>
              <a:rPr lang="zh-TW" altLang="zh-TW" dirty="0"/>
              <a:t>、</a:t>
            </a:r>
            <a:r>
              <a:rPr lang="en-US" altLang="zh-TW" dirty="0" err="1">
                <a:hlinkClick r:id="rId4" tooltip="法律"/>
              </a:rPr>
              <a:t>法律</a:t>
            </a:r>
            <a:r>
              <a:rPr lang="zh-TW" altLang="zh-TW" dirty="0"/>
              <a:t>、工作、</a:t>
            </a:r>
            <a:r>
              <a:rPr lang="en-US" altLang="zh-TW" dirty="0" err="1">
                <a:hlinkClick r:id="rId5" tooltip="教育"/>
              </a:rPr>
              <a:t>教育</a:t>
            </a:r>
            <a:r>
              <a:rPr lang="zh-TW" altLang="zh-TW" dirty="0"/>
              <a:t>、醫療服務、</a:t>
            </a:r>
            <a:r>
              <a:rPr lang="en-US" altLang="zh-TW" dirty="0" err="1">
                <a:hlinkClick r:id="rId6" tooltip="商業"/>
              </a:rPr>
              <a:t>商業</a:t>
            </a:r>
            <a:r>
              <a:rPr lang="zh-TW" altLang="zh-TW" dirty="0"/>
              <a:t>活動和</a:t>
            </a:r>
            <a:r>
              <a:rPr lang="en-US" altLang="zh-TW" dirty="0" err="1">
                <a:hlinkClick r:id="rId7" tooltip="家庭"/>
              </a:rPr>
              <a:t>家庭</a:t>
            </a:r>
            <a:r>
              <a:rPr lang="zh-TW" altLang="zh-TW" dirty="0"/>
              <a:t>關係等各方面的權利</a:t>
            </a:r>
          </a:p>
          <a:p>
            <a:pPr marL="0" indent="0">
              <a:buNone/>
            </a:pPr>
            <a:endParaRPr lang="zh-TW" altLang="en-US" dirty="0"/>
          </a:p>
        </p:txBody>
      </p:sp>
    </p:spTree>
    <p:extLst>
      <p:ext uri="{BB962C8B-B14F-4D97-AF65-F5344CB8AC3E}">
        <p14:creationId xmlns:p14="http://schemas.microsoft.com/office/powerpoint/2010/main" val="1150011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447675"/>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703385" y="1063625"/>
            <a:ext cx="9800492" cy="5113338"/>
          </a:xfrm>
          <a:prstGeom prst="rect">
            <a:avLst/>
          </a:prstGeom>
        </p:spPr>
      </p:pic>
    </p:spTree>
    <p:extLst>
      <p:ext uri="{BB962C8B-B14F-4D97-AF65-F5344CB8AC3E}">
        <p14:creationId xmlns:p14="http://schemas.microsoft.com/office/powerpoint/2010/main" val="3183389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408598"/>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838200" y="898769"/>
            <a:ext cx="9235831" cy="5278194"/>
          </a:xfrm>
          <a:prstGeom prst="rect">
            <a:avLst/>
          </a:prstGeom>
        </p:spPr>
      </p:pic>
    </p:spTree>
    <p:extLst>
      <p:ext uri="{BB962C8B-B14F-4D97-AF65-F5344CB8AC3E}">
        <p14:creationId xmlns:p14="http://schemas.microsoft.com/office/powerpoint/2010/main" val="2936456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267921"/>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783492" y="926855"/>
            <a:ext cx="9640999" cy="4351338"/>
          </a:xfrm>
          <a:prstGeom prst="rect">
            <a:avLst/>
          </a:prstGeom>
        </p:spPr>
      </p:pic>
    </p:spTree>
    <p:extLst>
      <p:ext uri="{BB962C8B-B14F-4D97-AF65-F5344CB8AC3E}">
        <p14:creationId xmlns:p14="http://schemas.microsoft.com/office/powerpoint/2010/main" val="1315720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447675"/>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945662" y="937846"/>
            <a:ext cx="8136063" cy="5239117"/>
          </a:xfrm>
          <a:prstGeom prst="rect">
            <a:avLst/>
          </a:prstGeom>
        </p:spPr>
      </p:pic>
    </p:spTree>
    <p:extLst>
      <p:ext uri="{BB962C8B-B14F-4D97-AF65-F5344CB8AC3E}">
        <p14:creationId xmlns:p14="http://schemas.microsoft.com/office/powerpoint/2010/main" val="1420851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361706"/>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672123" y="1047262"/>
            <a:ext cx="8321696" cy="5129701"/>
          </a:xfrm>
          <a:prstGeom prst="rect">
            <a:avLst/>
          </a:prstGeom>
        </p:spPr>
      </p:pic>
    </p:spTree>
    <p:extLst>
      <p:ext uri="{BB962C8B-B14F-4D97-AF65-F5344CB8AC3E}">
        <p14:creationId xmlns:p14="http://schemas.microsoft.com/office/powerpoint/2010/main" val="769038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533644"/>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953477" y="961292"/>
            <a:ext cx="8243359" cy="5215671"/>
          </a:xfrm>
          <a:prstGeom prst="rect">
            <a:avLst/>
          </a:prstGeom>
        </p:spPr>
      </p:pic>
    </p:spTree>
    <p:extLst>
      <p:ext uri="{BB962C8B-B14F-4D97-AF65-F5344CB8AC3E}">
        <p14:creationId xmlns:p14="http://schemas.microsoft.com/office/powerpoint/2010/main" val="3763411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322629"/>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937846" y="687754"/>
            <a:ext cx="8206154" cy="5489209"/>
          </a:xfrm>
          <a:prstGeom prst="rect">
            <a:avLst/>
          </a:prstGeom>
        </p:spPr>
      </p:pic>
    </p:spTree>
    <p:extLst>
      <p:ext uri="{BB962C8B-B14F-4D97-AF65-F5344CB8AC3E}">
        <p14:creationId xmlns:p14="http://schemas.microsoft.com/office/powerpoint/2010/main" val="2123949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236660"/>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1047262" y="773723"/>
            <a:ext cx="8209183" cy="5403240"/>
          </a:xfrm>
          <a:prstGeom prst="rect">
            <a:avLst/>
          </a:prstGeom>
        </p:spPr>
      </p:pic>
    </p:spTree>
    <p:extLst>
      <p:ext uri="{BB962C8B-B14F-4D97-AF65-F5344CB8AC3E}">
        <p14:creationId xmlns:p14="http://schemas.microsoft.com/office/powerpoint/2010/main" val="940304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432044"/>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1383323" y="797170"/>
            <a:ext cx="7734610" cy="5379793"/>
          </a:xfrm>
          <a:prstGeom prst="rect">
            <a:avLst/>
          </a:prstGeom>
        </p:spPr>
      </p:pic>
    </p:spTree>
    <p:extLst>
      <p:ext uri="{BB962C8B-B14F-4D97-AF65-F5344CB8AC3E}">
        <p14:creationId xmlns:p14="http://schemas.microsoft.com/office/powerpoint/2010/main" val="3436463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400783"/>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953478" y="828431"/>
            <a:ext cx="8148180" cy="5348532"/>
          </a:xfrm>
          <a:prstGeom prst="rect">
            <a:avLst/>
          </a:prstGeom>
        </p:spPr>
      </p:pic>
    </p:spTree>
    <p:extLst>
      <p:ext uri="{BB962C8B-B14F-4D97-AF65-F5344CB8AC3E}">
        <p14:creationId xmlns:p14="http://schemas.microsoft.com/office/powerpoint/2010/main" val="85976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465992" y="0"/>
            <a:ext cx="10887808" cy="6858000"/>
          </a:xfrm>
          <a:prstGeom prst="rect">
            <a:avLst/>
          </a:prstGeom>
        </p:spPr>
      </p:pic>
    </p:spTree>
    <p:extLst>
      <p:ext uri="{BB962C8B-B14F-4D97-AF65-F5344CB8AC3E}">
        <p14:creationId xmlns:p14="http://schemas.microsoft.com/office/powerpoint/2010/main" val="3209652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291367"/>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719015" y="656492"/>
            <a:ext cx="8313229" cy="5520471"/>
          </a:xfrm>
          <a:prstGeom prst="rect">
            <a:avLst/>
          </a:prstGeom>
        </p:spPr>
      </p:pic>
    </p:spTree>
    <p:extLst>
      <p:ext uri="{BB962C8B-B14F-4D97-AF65-F5344CB8AC3E}">
        <p14:creationId xmlns:p14="http://schemas.microsoft.com/office/powerpoint/2010/main" val="3333352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486752"/>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453292" y="984738"/>
            <a:ext cx="9126769" cy="5192225"/>
          </a:xfrm>
          <a:prstGeom prst="rect">
            <a:avLst/>
          </a:prstGeom>
        </p:spPr>
      </p:pic>
    </p:spTree>
    <p:extLst>
      <p:ext uri="{BB962C8B-B14F-4D97-AF65-F5344CB8AC3E}">
        <p14:creationId xmlns:p14="http://schemas.microsoft.com/office/powerpoint/2010/main" val="2560828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377337"/>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1000370" y="937846"/>
            <a:ext cx="8182708" cy="5168779"/>
          </a:xfrm>
          <a:prstGeom prst="rect">
            <a:avLst/>
          </a:prstGeom>
        </p:spPr>
      </p:pic>
    </p:spTree>
    <p:extLst>
      <p:ext uri="{BB962C8B-B14F-4D97-AF65-F5344CB8AC3E}">
        <p14:creationId xmlns:p14="http://schemas.microsoft.com/office/powerpoint/2010/main" val="1341029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838200" y="578338"/>
            <a:ext cx="8257191" cy="5567363"/>
          </a:xfrm>
          <a:prstGeom prst="rect">
            <a:avLst/>
          </a:prstGeom>
        </p:spPr>
      </p:pic>
    </p:spTree>
    <p:extLst>
      <p:ext uri="{BB962C8B-B14F-4D97-AF65-F5344CB8AC3E}">
        <p14:creationId xmlns:p14="http://schemas.microsoft.com/office/powerpoint/2010/main" val="2423200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486752"/>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898769" y="851878"/>
            <a:ext cx="8643816" cy="5806830"/>
          </a:xfrm>
          <a:prstGeom prst="rect">
            <a:avLst/>
          </a:prstGeom>
        </p:spPr>
      </p:pic>
    </p:spTree>
    <p:extLst>
      <p:ext uri="{BB962C8B-B14F-4D97-AF65-F5344CB8AC3E}">
        <p14:creationId xmlns:p14="http://schemas.microsoft.com/office/powerpoint/2010/main" val="1263571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385152"/>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609600" y="883138"/>
            <a:ext cx="8311661" cy="5293825"/>
          </a:xfrm>
          <a:prstGeom prst="rect">
            <a:avLst/>
          </a:prstGeom>
        </p:spPr>
      </p:pic>
    </p:spTree>
    <p:extLst>
      <p:ext uri="{BB962C8B-B14F-4D97-AF65-F5344CB8AC3E}">
        <p14:creationId xmlns:p14="http://schemas.microsoft.com/office/powerpoint/2010/main" val="416338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259129"/>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838200" y="87922"/>
            <a:ext cx="10515599" cy="6770077"/>
          </a:xfrm>
          <a:prstGeom prst="rect">
            <a:avLst/>
          </a:prstGeom>
        </p:spPr>
      </p:pic>
    </p:spTree>
    <p:extLst>
      <p:ext uri="{BB962C8B-B14F-4D97-AF65-F5344CB8AC3E}">
        <p14:creationId xmlns:p14="http://schemas.microsoft.com/office/powerpoint/2010/main" val="22922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6304" y="365125"/>
            <a:ext cx="11207496" cy="1325563"/>
          </a:xfrm>
        </p:spPr>
        <p:txBody>
          <a:bodyPr/>
          <a:lstStyle/>
          <a:p>
            <a:r>
              <a:rPr lang="en-US" altLang="zh-TW"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CEDAW </a:t>
            </a:r>
            <a:r>
              <a:rPr lang="zh-TW" altLang="en-US" dirty="0" smtClean="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法 條 架 構</a:t>
            </a:r>
            <a:endParaRPr lang="zh-TW" altLang="en-US"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4" name="內容版面配置區 3"/>
          <p:cNvPicPr>
            <a:picLocks noGrp="1" noChangeAspect="1"/>
          </p:cNvPicPr>
          <p:nvPr>
            <p:ph idx="1"/>
          </p:nvPr>
        </p:nvPicPr>
        <p:blipFill>
          <a:blip r:embed="rId2"/>
          <a:stretch>
            <a:fillRect/>
          </a:stretch>
        </p:blipFill>
        <p:spPr>
          <a:xfrm>
            <a:off x="146304" y="1690688"/>
            <a:ext cx="11896344" cy="5167312"/>
          </a:xfrm>
          <a:prstGeom prst="rect">
            <a:avLst/>
          </a:prstGeom>
        </p:spPr>
      </p:pic>
    </p:spTree>
    <p:extLst>
      <p:ext uri="{BB962C8B-B14F-4D97-AF65-F5344CB8AC3E}">
        <p14:creationId xmlns:p14="http://schemas.microsoft.com/office/powerpoint/2010/main" val="2042580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65125"/>
            <a:ext cx="11353800" cy="1325563"/>
          </a:xfrm>
        </p:spPr>
        <p:txBody>
          <a:bodyPr/>
          <a:lstStyle/>
          <a:p>
            <a:r>
              <a:rPr lang="en-US" altLang="zh-TW" dirty="0" smtClean="0">
                <a:solidFill>
                  <a:srgbClr val="FF0000"/>
                </a:solidFill>
                <a:latin typeface="+mn-ea"/>
                <a:ea typeface="+mn-ea"/>
              </a:rPr>
              <a:t>CEDAW </a:t>
            </a:r>
            <a:r>
              <a:rPr lang="zh-TW" altLang="en-US" dirty="0" smtClean="0">
                <a:solidFill>
                  <a:srgbClr val="FF0000"/>
                </a:solidFill>
                <a:latin typeface="+mn-ea"/>
                <a:ea typeface="+mn-ea"/>
              </a:rPr>
              <a:t>法 條 架 構</a:t>
            </a:r>
            <a:endParaRPr lang="zh-TW" altLang="en-US" dirty="0">
              <a:latin typeface="+mn-ea"/>
              <a:ea typeface="+mn-ea"/>
            </a:endParaRPr>
          </a:p>
        </p:txBody>
      </p:sp>
      <p:pic>
        <p:nvPicPr>
          <p:cNvPr id="4" name="內容版面配置區 3"/>
          <p:cNvPicPr>
            <a:picLocks noGrp="1" noChangeAspect="1"/>
          </p:cNvPicPr>
          <p:nvPr>
            <p:ph idx="1"/>
          </p:nvPr>
        </p:nvPicPr>
        <p:blipFill>
          <a:blip r:embed="rId2"/>
          <a:stretch>
            <a:fillRect/>
          </a:stretch>
        </p:blipFill>
        <p:spPr>
          <a:xfrm>
            <a:off x="0" y="1690688"/>
            <a:ext cx="11859768" cy="5075872"/>
          </a:xfrm>
          <a:prstGeom prst="rect">
            <a:avLst/>
          </a:prstGeom>
        </p:spPr>
      </p:pic>
    </p:spTree>
    <p:extLst>
      <p:ext uri="{BB962C8B-B14F-4D97-AF65-F5344CB8AC3E}">
        <p14:creationId xmlns:p14="http://schemas.microsoft.com/office/powerpoint/2010/main" val="135943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5"/>
            <a:ext cx="10515600" cy="1078218"/>
          </a:xfrm>
        </p:spPr>
        <p:txBody>
          <a:bodyPr>
            <a:normAutofit/>
          </a:bodyPr>
          <a:lstStyle/>
          <a:p>
            <a:r>
              <a:rPr lang="en-US" altLang="zh-TW" dirty="0" smtClean="0"/>
              <a:t>CEDAW</a:t>
            </a:r>
            <a:r>
              <a:rPr lang="zh-TW" altLang="en-US" dirty="0" smtClean="0"/>
              <a:t> 公約思考</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794848" y="5070838"/>
            <a:ext cx="10106025" cy="400477"/>
          </a:xfrm>
          <a:prstGeom prst="rect">
            <a:avLst/>
          </a:prstGeom>
        </p:spPr>
      </p:pic>
      <p:pic>
        <p:nvPicPr>
          <p:cNvPr id="5" name="圖片 4"/>
          <p:cNvPicPr>
            <a:picLocks noChangeAspect="1"/>
          </p:cNvPicPr>
          <p:nvPr/>
        </p:nvPicPr>
        <p:blipFill>
          <a:blip r:embed="rId3"/>
          <a:stretch>
            <a:fillRect/>
          </a:stretch>
        </p:blipFill>
        <p:spPr>
          <a:xfrm>
            <a:off x="838200" y="1624745"/>
            <a:ext cx="10210800" cy="466725"/>
          </a:xfrm>
          <a:prstGeom prst="rect">
            <a:avLst/>
          </a:prstGeom>
        </p:spPr>
      </p:pic>
      <p:pic>
        <p:nvPicPr>
          <p:cNvPr id="6" name="圖片 5"/>
          <p:cNvPicPr>
            <a:picLocks noChangeAspect="1"/>
          </p:cNvPicPr>
          <p:nvPr/>
        </p:nvPicPr>
        <p:blipFill>
          <a:blip r:embed="rId4"/>
          <a:stretch>
            <a:fillRect/>
          </a:stretch>
        </p:blipFill>
        <p:spPr>
          <a:xfrm>
            <a:off x="838200" y="2477904"/>
            <a:ext cx="6343650" cy="219075"/>
          </a:xfrm>
          <a:prstGeom prst="rect">
            <a:avLst/>
          </a:prstGeom>
        </p:spPr>
      </p:pic>
      <p:pic>
        <p:nvPicPr>
          <p:cNvPr id="7" name="圖片 6"/>
          <p:cNvPicPr>
            <a:picLocks noChangeAspect="1"/>
          </p:cNvPicPr>
          <p:nvPr/>
        </p:nvPicPr>
        <p:blipFill>
          <a:blip r:embed="rId5"/>
          <a:stretch>
            <a:fillRect/>
          </a:stretch>
        </p:blipFill>
        <p:spPr>
          <a:xfrm>
            <a:off x="902310" y="2878381"/>
            <a:ext cx="8277225" cy="409575"/>
          </a:xfrm>
          <a:prstGeom prst="rect">
            <a:avLst/>
          </a:prstGeom>
        </p:spPr>
      </p:pic>
      <p:pic>
        <p:nvPicPr>
          <p:cNvPr id="8" name="圖片 7"/>
          <p:cNvPicPr>
            <a:picLocks noChangeAspect="1"/>
          </p:cNvPicPr>
          <p:nvPr/>
        </p:nvPicPr>
        <p:blipFill>
          <a:blip r:embed="rId6"/>
          <a:stretch>
            <a:fillRect/>
          </a:stretch>
        </p:blipFill>
        <p:spPr>
          <a:xfrm>
            <a:off x="809625" y="3469358"/>
            <a:ext cx="10134600" cy="457200"/>
          </a:xfrm>
          <a:prstGeom prst="rect">
            <a:avLst/>
          </a:prstGeom>
        </p:spPr>
      </p:pic>
      <p:pic>
        <p:nvPicPr>
          <p:cNvPr id="9" name="圖片 8"/>
          <p:cNvPicPr>
            <a:picLocks noChangeAspect="1"/>
          </p:cNvPicPr>
          <p:nvPr/>
        </p:nvPicPr>
        <p:blipFill>
          <a:blip r:embed="rId7"/>
          <a:stretch>
            <a:fillRect/>
          </a:stretch>
        </p:blipFill>
        <p:spPr>
          <a:xfrm>
            <a:off x="838200" y="4017044"/>
            <a:ext cx="7620000" cy="304800"/>
          </a:xfrm>
          <a:prstGeom prst="rect">
            <a:avLst/>
          </a:prstGeom>
        </p:spPr>
      </p:pic>
      <p:pic>
        <p:nvPicPr>
          <p:cNvPr id="10" name="圖片 9"/>
          <p:cNvPicPr>
            <a:picLocks noChangeAspect="1"/>
          </p:cNvPicPr>
          <p:nvPr/>
        </p:nvPicPr>
        <p:blipFill>
          <a:blip r:embed="rId8"/>
          <a:stretch>
            <a:fillRect/>
          </a:stretch>
        </p:blipFill>
        <p:spPr>
          <a:xfrm>
            <a:off x="744171" y="4551299"/>
            <a:ext cx="3638550" cy="295275"/>
          </a:xfrm>
          <a:prstGeom prst="rect">
            <a:avLst/>
          </a:prstGeom>
        </p:spPr>
      </p:pic>
    </p:spTree>
    <p:extLst>
      <p:ext uri="{BB962C8B-B14F-4D97-AF65-F5344CB8AC3E}">
        <p14:creationId xmlns:p14="http://schemas.microsoft.com/office/powerpoint/2010/main" val="31532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5569" y="719015"/>
            <a:ext cx="10658231" cy="971673"/>
          </a:xfrm>
        </p:spPr>
        <p:txBody>
          <a:bodyPr>
            <a:normAutofit fontScale="90000"/>
          </a:bodyPr>
          <a:lstStyle/>
          <a:p>
            <a:r>
              <a:rPr lang="zh-TW" altLang="zh-TW" b="1" dirty="0"/>
              <a:t>核心概念</a:t>
            </a:r>
            <a:r>
              <a:rPr lang="en-US" altLang="zh-TW" b="1" dirty="0"/>
              <a:t>:</a:t>
            </a:r>
            <a:r>
              <a:rPr lang="zh-TW" altLang="zh-TW" b="1" dirty="0"/>
              <a:t>禁止歧視原則</a:t>
            </a:r>
            <a:r>
              <a:rPr lang="zh-TW" altLang="zh-TW" dirty="0"/>
              <a:t>：</a:t>
            </a:r>
            <a:br>
              <a:rPr lang="zh-TW" altLang="zh-TW" dirty="0"/>
            </a:b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 </a:t>
            </a:r>
            <a:r>
              <a:rPr lang="en-US" altLang="zh-TW" dirty="0"/>
              <a:t>(1)</a:t>
            </a:r>
            <a:r>
              <a:rPr lang="zh-TW" altLang="zh-TW" dirty="0"/>
              <a:t>有意的歧視與無意的歧視</a:t>
            </a:r>
          </a:p>
          <a:p>
            <a:pPr marL="0" indent="0">
              <a:buNone/>
            </a:pPr>
            <a:r>
              <a:rPr lang="en-US" altLang="zh-TW" dirty="0" smtClean="0"/>
              <a:t>(</a:t>
            </a:r>
            <a:r>
              <a:rPr lang="en-US" altLang="zh-TW" dirty="0"/>
              <a:t>2)</a:t>
            </a:r>
            <a:r>
              <a:rPr lang="zh-TW" altLang="zh-TW" dirty="0"/>
              <a:t>法律上之歧視與實際上之歧視</a:t>
            </a:r>
          </a:p>
          <a:p>
            <a:pPr marL="0" indent="0">
              <a:buNone/>
            </a:pPr>
            <a:r>
              <a:rPr lang="en-US" altLang="zh-TW" dirty="0"/>
              <a:t>(3)</a:t>
            </a:r>
            <a:r>
              <a:rPr lang="zh-TW" altLang="zh-TW" dirty="0"/>
              <a:t>政府行為和 私人行為非政府組織、機構、個人、企業等。</a:t>
            </a:r>
          </a:p>
          <a:p>
            <a:endParaRPr lang="zh-TW" altLang="en-US" dirty="0"/>
          </a:p>
        </p:txBody>
      </p:sp>
    </p:spTree>
    <p:extLst>
      <p:ext uri="{BB962C8B-B14F-4D97-AF65-F5344CB8AC3E}">
        <p14:creationId xmlns:p14="http://schemas.microsoft.com/office/powerpoint/2010/main" val="2235342414"/>
      </p:ext>
    </p:extLst>
  </p:cSld>
  <p:clrMapOvr>
    <a:masterClrMapping/>
  </p:clrMapOvr>
</p:sld>
</file>

<file path=ppt/theme/theme1.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TotalTime>
  <Words>1348</Words>
  <Application>Microsoft Office PowerPoint</Application>
  <PresentationFormat>寬螢幕</PresentationFormat>
  <Paragraphs>87</Paragraphs>
  <Slides>45</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45</vt:i4>
      </vt:variant>
    </vt:vector>
  </HeadingPairs>
  <TitlesOfParts>
    <vt:vector size="52" baseType="lpstr">
      <vt:lpstr>Arial Unicode MS</vt:lpstr>
      <vt:lpstr>新細明體</vt:lpstr>
      <vt:lpstr>標楷體</vt:lpstr>
      <vt:lpstr>Arial</vt:lpstr>
      <vt:lpstr>Calibri</vt:lpstr>
      <vt:lpstr>Calibri Light</vt:lpstr>
      <vt:lpstr>Office Theme</vt:lpstr>
      <vt:lpstr>  「消除對婦女一切形式歧視公約」（CEDAW）</vt:lpstr>
      <vt:lpstr>PowerPoint 簡報</vt:lpstr>
      <vt:lpstr>一、CEDAW公約核心概念 </vt:lpstr>
      <vt:lpstr>PowerPoint 簡報</vt:lpstr>
      <vt:lpstr>PowerPoint 簡報</vt:lpstr>
      <vt:lpstr>CEDAW 法 條 架 構</vt:lpstr>
      <vt:lpstr>CEDAW 法 條 架 構</vt:lpstr>
      <vt:lpstr>CEDAW 公約思考</vt:lpstr>
      <vt:lpstr>核心概念:禁止歧視原則： </vt:lpstr>
      <vt:lpstr>CEDAW三核心概念</vt:lpstr>
      <vt:lpstr>一、禁止歧視原則： </vt:lpstr>
      <vt:lpstr>二、實質平等 </vt:lpstr>
      <vt:lpstr>(二)、保護主義的平等 </vt:lpstr>
      <vt:lpstr>(三)、矯正式平等 </vt:lpstr>
      <vt:lpstr>實質平等</vt:lpstr>
      <vt:lpstr>實質平等:核心概念</vt:lpstr>
      <vt:lpstr>國家義務</vt:lpstr>
      <vt:lpstr>CEDAW公約</vt:lpstr>
      <vt:lpstr>對婦女歧視之定義</vt:lpstr>
      <vt:lpstr>第二條消除歧視之義務（一）</vt:lpstr>
      <vt:lpstr>第二條消除歧視之義務（二）</vt:lpstr>
      <vt:lpstr>第二條消除歧視之義務（三）</vt:lpstr>
      <vt:lpstr>PowerPoint 簡報</vt:lpstr>
      <vt:lpstr>第三條婦女享有人權和基本自由</vt:lpstr>
      <vt:lpstr>第四條暫行特別措施（一）</vt:lpstr>
      <vt:lpstr>PowerPoint 簡報</vt:lpstr>
      <vt:lpstr>PowerPoint 簡報</vt:lpstr>
      <vt:lpstr>第七條消除政治和公共生活中對婦女的歧視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owuser</dc:creator>
  <cp:lastModifiedBy>owuser</cp:lastModifiedBy>
  <cp:revision>16</cp:revision>
  <dcterms:created xsi:type="dcterms:W3CDTF">2021-03-06T09:21:57Z</dcterms:created>
  <dcterms:modified xsi:type="dcterms:W3CDTF">2021-03-08T14:52:14Z</dcterms:modified>
</cp:coreProperties>
</file>