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902363" cy="27543125"/>
  <p:notesSz cx="20621625" cy="29513213"/>
  <p:defaultTextStyle>
    <a:defPPr>
      <a:defRPr lang="zh-TW"/>
    </a:defPPr>
    <a:lvl1pPr marL="0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26875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53750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80625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307499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34374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61249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288124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614999" algn="l" defTabSz="265375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87"/>
    <a:srgbClr val="FF6699"/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8" d="100"/>
          <a:sy n="18" d="100"/>
        </p:scale>
        <p:origin x="-2104" y="44"/>
      </p:cViewPr>
      <p:guideLst>
        <p:guide orient="horz" pos="8720"/>
        <p:guide pos="5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17678" y="8556222"/>
            <a:ext cx="16067009" cy="590392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35355" y="15607771"/>
            <a:ext cx="13231655" cy="70387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53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80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07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3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61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88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1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69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01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8061480" y="4399250"/>
            <a:ext cx="8706243" cy="9377413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936180" y="4399250"/>
            <a:ext cx="25810259" cy="9377413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73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43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157" y="17699011"/>
            <a:ext cx="16067009" cy="5470370"/>
          </a:xfrm>
        </p:spPr>
        <p:txBody>
          <a:bodyPr anchor="t"/>
          <a:lstStyle>
            <a:lvl1pPr algn="l">
              <a:defRPr sz="11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93157" y="11673953"/>
            <a:ext cx="16067009" cy="6025057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2687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5375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8062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30749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63437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96124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8812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61499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8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36181" y="25643160"/>
            <a:ext cx="17258252" cy="72530229"/>
          </a:xfr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9509472" y="25643160"/>
            <a:ext cx="17258250" cy="72530229"/>
          </a:xfr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33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5119" y="1103002"/>
            <a:ext cx="17012127" cy="459052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5119" y="6165327"/>
            <a:ext cx="8351826" cy="256941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26875" indent="0">
              <a:buNone/>
              <a:defRPr sz="5800" b="1"/>
            </a:lvl2pPr>
            <a:lvl3pPr marL="2653750" indent="0">
              <a:buNone/>
              <a:defRPr sz="5200" b="1"/>
            </a:lvl3pPr>
            <a:lvl4pPr marL="3980625" indent="0">
              <a:buNone/>
              <a:defRPr sz="4600" b="1"/>
            </a:lvl4pPr>
            <a:lvl5pPr marL="5307499" indent="0">
              <a:buNone/>
              <a:defRPr sz="4600" b="1"/>
            </a:lvl5pPr>
            <a:lvl6pPr marL="6634374" indent="0">
              <a:buNone/>
              <a:defRPr sz="4600" b="1"/>
            </a:lvl6pPr>
            <a:lvl7pPr marL="7961249" indent="0">
              <a:buNone/>
              <a:defRPr sz="4600" b="1"/>
            </a:lvl7pPr>
            <a:lvl8pPr marL="9288124" indent="0">
              <a:buNone/>
              <a:defRPr sz="4600" b="1"/>
            </a:lvl8pPr>
            <a:lvl9pPr marL="10614999" indent="0">
              <a:buNone/>
              <a:defRPr sz="4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45119" y="8734741"/>
            <a:ext cx="8351826" cy="15869177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9602139" y="6165327"/>
            <a:ext cx="8355107" cy="256941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26875" indent="0">
              <a:buNone/>
              <a:defRPr sz="5800" b="1"/>
            </a:lvl2pPr>
            <a:lvl3pPr marL="2653750" indent="0">
              <a:buNone/>
              <a:defRPr sz="5200" b="1"/>
            </a:lvl3pPr>
            <a:lvl4pPr marL="3980625" indent="0">
              <a:buNone/>
              <a:defRPr sz="4600" b="1"/>
            </a:lvl4pPr>
            <a:lvl5pPr marL="5307499" indent="0">
              <a:buNone/>
              <a:defRPr sz="4600" b="1"/>
            </a:lvl5pPr>
            <a:lvl6pPr marL="6634374" indent="0">
              <a:buNone/>
              <a:defRPr sz="4600" b="1"/>
            </a:lvl6pPr>
            <a:lvl7pPr marL="7961249" indent="0">
              <a:buNone/>
              <a:defRPr sz="4600" b="1"/>
            </a:lvl7pPr>
            <a:lvl8pPr marL="9288124" indent="0">
              <a:buNone/>
              <a:defRPr sz="4600" b="1"/>
            </a:lvl8pPr>
            <a:lvl9pPr marL="10614999" indent="0">
              <a:buNone/>
              <a:defRPr sz="4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9602139" y="8734741"/>
            <a:ext cx="8355107" cy="15869177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925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91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26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5120" y="1096625"/>
            <a:ext cx="6218747" cy="4667029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90299" y="1096626"/>
            <a:ext cx="10566946" cy="23507294"/>
          </a:xfrm>
        </p:spPr>
        <p:txBody>
          <a:bodyPr/>
          <a:lstStyle>
            <a:lvl1pPr>
              <a:defRPr sz="9300"/>
            </a:lvl1pPr>
            <a:lvl2pPr>
              <a:defRPr sz="82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45120" y="5763656"/>
            <a:ext cx="6218747" cy="18840265"/>
          </a:xfrm>
        </p:spPr>
        <p:txBody>
          <a:bodyPr/>
          <a:lstStyle>
            <a:lvl1pPr marL="0" indent="0">
              <a:buNone/>
              <a:defRPr sz="4000"/>
            </a:lvl1pPr>
            <a:lvl2pPr marL="1326875" indent="0">
              <a:buNone/>
              <a:defRPr sz="3500"/>
            </a:lvl2pPr>
            <a:lvl3pPr marL="2653750" indent="0">
              <a:buNone/>
              <a:defRPr sz="2900"/>
            </a:lvl3pPr>
            <a:lvl4pPr marL="3980625" indent="0">
              <a:buNone/>
              <a:defRPr sz="2600"/>
            </a:lvl4pPr>
            <a:lvl5pPr marL="5307499" indent="0">
              <a:buNone/>
              <a:defRPr sz="2600"/>
            </a:lvl5pPr>
            <a:lvl6pPr marL="6634374" indent="0">
              <a:buNone/>
              <a:defRPr sz="2600"/>
            </a:lvl6pPr>
            <a:lvl7pPr marL="7961249" indent="0">
              <a:buNone/>
              <a:defRPr sz="2600"/>
            </a:lvl7pPr>
            <a:lvl8pPr marL="9288124" indent="0">
              <a:buNone/>
              <a:defRPr sz="2600"/>
            </a:lvl8pPr>
            <a:lvl9pPr marL="10614999" indent="0">
              <a:buNone/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27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04996" y="19280189"/>
            <a:ext cx="11341418" cy="2276135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704996" y="2461030"/>
            <a:ext cx="11341418" cy="16525875"/>
          </a:xfrm>
        </p:spPr>
        <p:txBody>
          <a:bodyPr/>
          <a:lstStyle>
            <a:lvl1pPr marL="0" indent="0">
              <a:buNone/>
              <a:defRPr sz="9300"/>
            </a:lvl1pPr>
            <a:lvl2pPr marL="1326875" indent="0">
              <a:buNone/>
              <a:defRPr sz="8200"/>
            </a:lvl2pPr>
            <a:lvl3pPr marL="2653750" indent="0">
              <a:buNone/>
              <a:defRPr sz="7000"/>
            </a:lvl3pPr>
            <a:lvl4pPr marL="3980625" indent="0">
              <a:buNone/>
              <a:defRPr sz="5800"/>
            </a:lvl4pPr>
            <a:lvl5pPr marL="5307499" indent="0">
              <a:buNone/>
              <a:defRPr sz="5800"/>
            </a:lvl5pPr>
            <a:lvl6pPr marL="6634374" indent="0">
              <a:buNone/>
              <a:defRPr sz="5800"/>
            </a:lvl6pPr>
            <a:lvl7pPr marL="7961249" indent="0">
              <a:buNone/>
              <a:defRPr sz="5800"/>
            </a:lvl7pPr>
            <a:lvl8pPr marL="9288124" indent="0">
              <a:buNone/>
              <a:defRPr sz="5800"/>
            </a:lvl8pPr>
            <a:lvl9pPr marL="10614999" indent="0">
              <a:buNone/>
              <a:defRPr sz="5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04996" y="21556323"/>
            <a:ext cx="11341418" cy="3232490"/>
          </a:xfrm>
        </p:spPr>
        <p:txBody>
          <a:bodyPr/>
          <a:lstStyle>
            <a:lvl1pPr marL="0" indent="0">
              <a:buNone/>
              <a:defRPr sz="4000"/>
            </a:lvl1pPr>
            <a:lvl2pPr marL="1326875" indent="0">
              <a:buNone/>
              <a:defRPr sz="3500"/>
            </a:lvl2pPr>
            <a:lvl3pPr marL="2653750" indent="0">
              <a:buNone/>
              <a:defRPr sz="2900"/>
            </a:lvl3pPr>
            <a:lvl4pPr marL="3980625" indent="0">
              <a:buNone/>
              <a:defRPr sz="2600"/>
            </a:lvl4pPr>
            <a:lvl5pPr marL="5307499" indent="0">
              <a:buNone/>
              <a:defRPr sz="2600"/>
            </a:lvl5pPr>
            <a:lvl6pPr marL="6634374" indent="0">
              <a:buNone/>
              <a:defRPr sz="2600"/>
            </a:lvl6pPr>
            <a:lvl7pPr marL="7961249" indent="0">
              <a:buNone/>
              <a:defRPr sz="2600"/>
            </a:lvl7pPr>
            <a:lvl8pPr marL="9288124" indent="0">
              <a:buNone/>
              <a:defRPr sz="2600"/>
            </a:lvl8pPr>
            <a:lvl9pPr marL="10614999" indent="0">
              <a:buNone/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81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945119" y="1103002"/>
            <a:ext cx="17012127" cy="4590521"/>
          </a:xfrm>
          <a:prstGeom prst="rect">
            <a:avLst/>
          </a:prstGeom>
        </p:spPr>
        <p:txBody>
          <a:bodyPr vert="horz" lIns="265375" tIns="132688" rIns="265375" bIns="13268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5119" y="6426731"/>
            <a:ext cx="17012127" cy="18177189"/>
          </a:xfrm>
          <a:prstGeom prst="rect">
            <a:avLst/>
          </a:prstGeom>
        </p:spPr>
        <p:txBody>
          <a:bodyPr vert="horz" lIns="265375" tIns="132688" rIns="265375" bIns="13268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45119" y="25528398"/>
            <a:ext cx="4410551" cy="1466417"/>
          </a:xfrm>
          <a:prstGeom prst="rect">
            <a:avLst/>
          </a:prstGeom>
        </p:spPr>
        <p:txBody>
          <a:bodyPr vert="horz" lIns="265375" tIns="132688" rIns="265375" bIns="132688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475C-CAD8-4E52-8BBB-0C672CBF9278}" type="datetimeFigureOut">
              <a:rPr lang="zh-TW" altLang="en-US" smtClean="0"/>
              <a:t>2023/2/9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458308" y="25528398"/>
            <a:ext cx="5985748" cy="1466417"/>
          </a:xfrm>
          <a:prstGeom prst="rect">
            <a:avLst/>
          </a:prstGeom>
        </p:spPr>
        <p:txBody>
          <a:bodyPr vert="horz" lIns="265375" tIns="132688" rIns="265375" bIns="132688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546693" y="25528398"/>
            <a:ext cx="4410551" cy="1466417"/>
          </a:xfrm>
          <a:prstGeom prst="rect">
            <a:avLst/>
          </a:prstGeom>
        </p:spPr>
        <p:txBody>
          <a:bodyPr vert="horz" lIns="265375" tIns="132688" rIns="265375" bIns="132688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3C963-C99C-4E78-86D0-FA16559635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9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53750" rtl="0" eaLnBrk="1" latinLnBrk="0" hangingPunct="1">
        <a:spcBef>
          <a:spcPct val="0"/>
        </a:spcBef>
        <a:buNone/>
        <a:defRPr sz="1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5156" indent="-995156" algn="l" defTabSz="2653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156172" indent="-829297" algn="l" defTabSz="2653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317187" indent="-663437" algn="l" defTabSz="2653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4644062" indent="-663437" algn="l" defTabSz="2653750" rtl="0" eaLnBrk="1" latinLnBrk="0" hangingPunct="1">
        <a:spcBef>
          <a:spcPct val="20000"/>
        </a:spcBef>
        <a:buFont typeface="Arial" panose="020B0604020202020204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70937" indent="-663437" algn="l" defTabSz="2653750" rtl="0" eaLnBrk="1" latinLnBrk="0" hangingPunct="1">
        <a:spcBef>
          <a:spcPct val="20000"/>
        </a:spcBef>
        <a:buFont typeface="Arial" panose="020B0604020202020204" pitchFamily="34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297812" indent="-663437" algn="l" defTabSz="2653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24687" indent="-663437" algn="l" defTabSz="2653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51562" indent="-663437" algn="l" defTabSz="2653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8436" indent="-663437" algn="l" defTabSz="2653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875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53750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80625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07499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34374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61249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88124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14999" algn="l" defTabSz="2653750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2526" y="9991315"/>
            <a:ext cx="17675203" cy="16995995"/>
          </a:xfrm>
          <a:prstGeom prst="rect">
            <a:avLst/>
          </a:prstGeom>
          <a:solidFill>
            <a:srgbClr val="FF4B87"/>
          </a:solidFill>
        </p:spPr>
        <p:txBody>
          <a:bodyPr wrap="square" lIns="362772" tIns="362772" rIns="362772" bIns="362772">
            <a:spAutoFit/>
          </a:bodyPr>
          <a:lstStyle/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活動宗旨｜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結合社會人力資源推展文化活動，提供民眾自我成長平台，提昇精神生活，肯定生命價值，奉獻愛心與服務熱忱。</a:t>
            </a: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招募人數</a:t>
            </a:r>
            <a:r>
              <a:rPr lang="zh-TW" altLang="en-US" sz="3600" b="1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｜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2</a:t>
            </a:r>
            <a:r>
              <a:rPr lang="en-US" altLang="zh-TW" sz="36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0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名。</a:t>
            </a: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報名資格｜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年滿</a:t>
            </a:r>
            <a:r>
              <a:rPr lang="en-US" altLang="zh-TW" sz="48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16</a:t>
            </a:r>
            <a:r>
              <a:rPr lang="zh-TW" altLang="en-US" sz="48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歲</a:t>
            </a:r>
            <a:r>
              <a:rPr lang="zh-TW" altLang="en-US" sz="44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以上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，具服務熱忱，能積極參與配合藝文活動推廣，願在服務中學習成長者。</a:t>
            </a: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報名方式｜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請填妥報名表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可至網站下載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並黏貼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2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吋半身照片，親送或郵寄至本局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(36045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苗栗縣苗栗市北苗里自治路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50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號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，「苗栗縣政府文化觀光局展演藝術科  收」，並於封面註明「報名文化志工」。</a:t>
            </a:r>
            <a:endParaRPr lang="en-US" altLang="zh-TW" sz="3600" dirty="0">
              <a:solidFill>
                <a:schemeClr val="bg1"/>
              </a:solidFill>
              <a:latin typeface="Huayuan Gothic" panose="020B0500000000000000" pitchFamily="34" charset="-120"/>
              <a:ea typeface="Huayuan Gothic" panose="020B0500000000000000" pitchFamily="34" charset="-120"/>
            </a:endParaRP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收件時間</a:t>
            </a: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  <a:sym typeface="Wingdings" panose="05000000000000000000" pitchFamily="2" charset="2"/>
              </a:rPr>
              <a:t>｜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即日起至</a:t>
            </a:r>
            <a:r>
              <a:rPr lang="en-US" altLang="zh-TW" sz="44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112</a:t>
            </a:r>
            <a:r>
              <a:rPr lang="zh-TW" altLang="en-US" sz="44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年</a:t>
            </a:r>
            <a:r>
              <a:rPr lang="en-US" altLang="zh-TW" sz="44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3</a:t>
            </a:r>
            <a:r>
              <a:rPr lang="zh-TW" altLang="en-US" sz="44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月</a:t>
            </a:r>
            <a:r>
              <a:rPr lang="en-US" altLang="zh-TW" sz="44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1</a:t>
            </a:r>
            <a:r>
              <a:rPr lang="zh-TW" altLang="en-US" sz="44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日</a:t>
            </a:r>
            <a:r>
              <a:rPr lang="en-US" altLang="zh-TW" sz="44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44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三</a:t>
            </a:r>
            <a:r>
              <a:rPr lang="en-US" altLang="zh-TW" sz="44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44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下午</a:t>
            </a:r>
            <a:r>
              <a:rPr lang="en-US" altLang="zh-TW" sz="44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5</a:t>
            </a:r>
            <a:r>
              <a:rPr lang="zh-TW" altLang="en-US" sz="44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時前</a:t>
            </a:r>
            <a:r>
              <a:rPr lang="zh-TW" altLang="en-US" sz="36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，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請於截止時間前送達。</a:t>
            </a: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面試方式｜</a:t>
            </a:r>
            <a:r>
              <a:rPr lang="en-US" altLang="zh-TW" sz="36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112</a:t>
            </a:r>
            <a:r>
              <a:rPr lang="zh-TW" altLang="en-US" sz="36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3</a:t>
            </a:r>
            <a:r>
              <a:rPr lang="zh-TW" altLang="en-US" sz="36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月</a:t>
            </a:r>
            <a:r>
              <a:rPr lang="en-US" altLang="zh-TW" sz="36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11</a:t>
            </a:r>
            <a:r>
              <a:rPr lang="zh-TW" altLang="en-US" sz="3600" dirty="0" smtClean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日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六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)09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：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00-12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：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00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在「本局一樓會議室」請自行選擇時間前往面試。</a:t>
            </a: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服務內容｜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一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本局表演、視覺藝術等動靜態藝文活動之推動與協助。</a:t>
            </a:r>
          </a:p>
          <a:p>
            <a:pPr marL="2359593" indent="-111981">
              <a:lnSpc>
                <a:spcPts val="6046"/>
              </a:lnSpc>
            </a:pP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 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二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本局各項活動演出之協助、導覽解說等服務工作。</a:t>
            </a:r>
          </a:p>
          <a:p>
            <a:pPr marL="2359593" indent="-111981">
              <a:lnSpc>
                <a:spcPts val="6046"/>
              </a:lnSpc>
            </a:pP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 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三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其他臨時性之支援服務。</a:t>
            </a: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服務地點｜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以本局中正堂演藝廳、展覽館及各項大型藝文活動場地。</a:t>
            </a:r>
            <a:endParaRPr lang="en-US" altLang="zh-TW" sz="3600" dirty="0">
              <a:solidFill>
                <a:schemeClr val="bg1"/>
              </a:solidFill>
              <a:latin typeface="Huayuan Gothic" panose="020B0500000000000000" pitchFamily="34" charset="-120"/>
              <a:ea typeface="Huayuan Gothic" panose="020B0500000000000000" pitchFamily="34" charset="-120"/>
            </a:endParaRP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志工公約｜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一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志工應遵守本局相關規定。</a:t>
            </a:r>
          </a:p>
          <a:p>
            <a:pPr marL="2359593">
              <a:lnSpc>
                <a:spcPts val="6046"/>
              </a:lnSpc>
            </a:pP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二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志工為無給職。</a:t>
            </a:r>
            <a:endParaRPr lang="en-US" altLang="zh-TW" sz="3600" dirty="0">
              <a:solidFill>
                <a:schemeClr val="bg1"/>
              </a:solidFill>
              <a:latin typeface="Huayuan Gothic" panose="020B0500000000000000" pitchFamily="34" charset="-120"/>
              <a:ea typeface="Huayuan Gothic" panose="020B0500000000000000" pitchFamily="34" charset="-120"/>
            </a:endParaRPr>
          </a:p>
          <a:p>
            <a:pPr marL="2359593">
              <a:lnSpc>
                <a:spcPts val="6046"/>
              </a:lnSpc>
            </a:pP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三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每月至少服務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8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小時，全年時數不得少於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96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小時。</a:t>
            </a:r>
          </a:p>
          <a:p>
            <a:pPr marL="2359593">
              <a:lnSpc>
                <a:spcPts val="6046"/>
              </a:lnSpc>
            </a:pP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四</a:t>
            </a:r>
            <a:r>
              <a:rPr lang="en-US" altLang="zh-TW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志工權利義務、福利及退場，悉依組織準則規定辦理。</a:t>
            </a:r>
          </a:p>
          <a:p>
            <a:pPr marL="2359593" indent="-2359593">
              <a:lnSpc>
                <a:spcPts val="6046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實習方式｜</a:t>
            </a:r>
            <a:r>
              <a:rPr lang="zh-TW" altLang="en-US" sz="36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錄取後另行通知。</a:t>
            </a:r>
            <a:endParaRPr lang="en-US" altLang="zh-TW" sz="3600" dirty="0">
              <a:solidFill>
                <a:schemeClr val="bg1"/>
              </a:solidFill>
              <a:latin typeface="Huayuan Gothic" panose="020B0500000000000000" pitchFamily="34" charset="-120"/>
              <a:ea typeface="Huayuan Gothic" panose="020B0500000000000000" pitchFamily="34" charset="-120"/>
            </a:endParaRPr>
          </a:p>
          <a:p>
            <a:pPr marL="2359593" indent="-2359593" algn="r">
              <a:lnSpc>
                <a:spcPts val="6046"/>
              </a:lnSpc>
            </a:pPr>
            <a:r>
              <a:rPr lang="en-US" altLang="zh-TW" sz="32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#</a:t>
            </a:r>
            <a:r>
              <a:rPr lang="zh-TW" altLang="en-US" sz="32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以上資訊如有異動請以本局網站公告為主</a:t>
            </a:r>
            <a:r>
              <a:rPr lang="en-US" altLang="zh-TW" sz="3200" dirty="0">
                <a:solidFill>
                  <a:schemeClr val="bg1"/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#</a:t>
            </a:r>
            <a:endParaRPr lang="zh-TW" altLang="en-US" sz="3200" dirty="0">
              <a:solidFill>
                <a:schemeClr val="bg1"/>
              </a:solidFill>
              <a:latin typeface="Huayuan Gothic" panose="020B0500000000000000" pitchFamily="34" charset="-120"/>
              <a:ea typeface="Huayuan Gothic" panose="020B0500000000000000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8946" y="430847"/>
            <a:ext cx="17926058" cy="712527"/>
          </a:xfrm>
          <a:prstGeom prst="rect">
            <a:avLst/>
          </a:prstGeom>
        </p:spPr>
        <p:txBody>
          <a:bodyPr wrap="square" lIns="92144" tIns="46072" rIns="92144" bIns="46072">
            <a:spAutoFit/>
          </a:bodyPr>
          <a:lstStyle/>
          <a:p>
            <a:pPr algn="dist"/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|</a:t>
            </a:r>
            <a:r>
              <a:rPr lang="zh-TW" altLang="en-US" sz="4000" dirty="0">
                <a:solidFill>
                  <a:schemeClr val="bg1">
                    <a:lumMod val="50000"/>
                  </a:schemeClr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苗栗縣政府文化觀光局志工召募簡章</a:t>
            </a:r>
            <a:r>
              <a:rPr lang="en-US" altLang="zh-TW" sz="4000" dirty="0">
                <a:solidFill>
                  <a:schemeClr val="bg1">
                    <a:lumMod val="50000"/>
                  </a:schemeClr>
                </a:solidFill>
                <a:latin typeface="Huayuan Gothic" panose="020B0500000000000000" pitchFamily="34" charset="-120"/>
                <a:ea typeface="Huayuan Gothic" panose="020B0500000000000000" pitchFamily="34" charset="-120"/>
              </a:rPr>
              <a:t>|</a:t>
            </a:r>
            <a:endParaRPr lang="zh-TW" altLang="en-US" sz="4000" dirty="0">
              <a:solidFill>
                <a:schemeClr val="bg1">
                  <a:lumMod val="50000"/>
                </a:schemeClr>
              </a:solidFill>
              <a:latin typeface="Huayuan Gothic" panose="020B0500000000000000" pitchFamily="34" charset="-120"/>
              <a:ea typeface="Huayuan Gothic" panose="020B0500000000000000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03031" y="2466306"/>
            <a:ext cx="5241188" cy="5940799"/>
          </a:xfrm>
          <a:prstGeom prst="rect">
            <a:avLst/>
          </a:prstGeom>
        </p:spPr>
        <p:txBody>
          <a:bodyPr wrap="square" lIns="92144" tIns="46072" rIns="92144" bIns="46072">
            <a:spAutoFit/>
          </a:bodyPr>
          <a:lstStyle/>
          <a:p>
            <a:r>
              <a:rPr lang="zh-TW" altLang="en-US" sz="19000" i="1" dirty="0">
                <a:solidFill>
                  <a:srgbClr val="FF4B8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激燃體 1.0 Black" pitchFamily="34" charset="-120"/>
                <a:ea typeface="激燃體 1.0 Black" pitchFamily="34" charset="-120"/>
              </a:rPr>
              <a:t>文化志工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836" b="92955" l="125" r="99875">
                        <a14:foregroundMark x1="7125" y1="53033" x2="7125" y2="53033"/>
                        <a14:foregroundMark x1="19625" y1="51468" x2="19625" y2="51468"/>
                        <a14:foregroundMark x1="5000" y1="70646" x2="5000" y2="70646"/>
                        <a14:foregroundMark x1="10625" y1="79256" x2="10625" y2="79256"/>
                        <a14:foregroundMark x1="29375" y1="54207" x2="29375" y2="54207"/>
                        <a14:foregroundMark x1="33875" y1="54207" x2="33875" y2="54207"/>
                        <a14:foregroundMark x1="33875" y1="50881" x2="33875" y2="50881"/>
                        <a14:foregroundMark x1="44250" y1="53620" x2="44250" y2="53620"/>
                        <a14:foregroundMark x1="42250" y1="57534" x2="42250" y2="57534"/>
                        <a14:foregroundMark x1="44625" y1="64579" x2="44625" y2="64579"/>
                        <a14:foregroundMark x1="44625" y1="60665" x2="44625" y2="60665"/>
                        <a14:foregroundMark x1="60625" y1="58513" x2="60625" y2="58513"/>
                        <a14:foregroundMark x1="49500" y1="54795" x2="49500" y2="54795"/>
                        <a14:foregroundMark x1="52250" y1="62427" x2="52250" y2="62427"/>
                        <a14:foregroundMark x1="50250" y1="71624" x2="50250" y2="71624"/>
                        <a14:foregroundMark x1="83875" y1="52055" x2="83875" y2="52055"/>
                        <a14:foregroundMark x1="85375" y1="48141" x2="85375" y2="48141"/>
                        <a14:foregroundMark x1="83875" y1="45988" x2="83875" y2="45988"/>
                        <a14:foregroundMark x1="82500" y1="49315" x2="82500" y2="49315"/>
                        <a14:foregroundMark x1="78000" y1="51468" x2="78000" y2="51468"/>
                        <a14:foregroundMark x1="79750" y1="48728" x2="79750" y2="48728"/>
                        <a14:foregroundMark x1="90250" y1="52446" x2="90250" y2="52446"/>
                        <a14:foregroundMark x1="75625" y1="53620" x2="75625" y2="53620"/>
                        <a14:foregroundMark x1="36250" y1="61252" x2="36250" y2="61252"/>
                        <a14:foregroundMark x1="11625" y1="49315" x2="11625" y2="49315"/>
                        <a14:foregroundMark x1="15125" y1="49902" x2="15125" y2="49902"/>
                        <a14:foregroundMark x1="19625" y1="81996" x2="19625" y2="81996"/>
                        <a14:foregroundMark x1="14750" y1="83170" x2="14750" y2="83170"/>
                        <a14:foregroundMark x1="45375" y1="75538" x2="45375" y2="75538"/>
                        <a14:foregroundMark x1="9500" y1="87476" x2="9500" y2="87476"/>
                        <a14:foregroundMark x1="4625" y1="56947" x2="4625" y2="56947"/>
                      </a14:backgroundRemoval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3075" b="6253"/>
          <a:stretch/>
        </p:blipFill>
        <p:spPr>
          <a:xfrm>
            <a:off x="7083674" y="3853540"/>
            <a:ext cx="10729192" cy="345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群組 12"/>
          <p:cNvGrpSpPr/>
          <p:nvPr/>
        </p:nvGrpSpPr>
        <p:grpSpPr>
          <a:xfrm>
            <a:off x="3104549" y="8571277"/>
            <a:ext cx="12691677" cy="962110"/>
            <a:chOff x="1224583" y="8692216"/>
            <a:chExt cx="12883871" cy="1045239"/>
          </a:xfrm>
        </p:grpSpPr>
        <p:sp>
          <p:nvSpPr>
            <p:cNvPr id="10" name="文字方塊 9"/>
            <p:cNvSpPr txBox="1"/>
            <p:nvPr/>
          </p:nvSpPr>
          <p:spPr>
            <a:xfrm>
              <a:off x="1224583" y="8943553"/>
              <a:ext cx="10012652" cy="635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>
                  <a:latin typeface="Huayuan Gothic" panose="020B0500000000000000" pitchFamily="34" charset="-120"/>
                  <a:ea typeface="Huayuan Gothic" panose="020B0500000000000000" pitchFamily="34" charset="-120"/>
                </a:rPr>
                <a:t>指導單位｜                                  </a:t>
              </a:r>
              <a:r>
                <a:rPr lang="zh-TW" altLang="en-US" sz="3200" dirty="0" smtClean="0">
                  <a:latin typeface="Huayuan Gothic" panose="020B0500000000000000" pitchFamily="34" charset="-120"/>
                  <a:ea typeface="Huayuan Gothic" panose="020B0500000000000000" pitchFamily="34" charset="-120"/>
                </a:rPr>
                <a:t>             主辦單位</a:t>
              </a:r>
              <a:r>
                <a:rPr lang="zh-TW" altLang="en-US" sz="3200" dirty="0">
                  <a:latin typeface="Huayuan Gothic" panose="020B0500000000000000" pitchFamily="34" charset="-120"/>
                  <a:ea typeface="Huayuan Gothic" panose="020B0500000000000000" pitchFamily="34" charset="-120"/>
                </a:rPr>
                <a:t>｜</a:t>
              </a:r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3067" y="8784955"/>
              <a:ext cx="2747964" cy="952500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8145" y="8692216"/>
              <a:ext cx="4180309" cy="10199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956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356</Words>
  <Application>Microsoft Office PowerPoint</Application>
  <PresentationFormat>自訂</PresentationFormat>
  <Paragraphs>19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苗栗縣政府文化觀光局</dc:creator>
  <cp:lastModifiedBy>劉慧珠</cp:lastModifiedBy>
  <cp:revision>14</cp:revision>
  <dcterms:created xsi:type="dcterms:W3CDTF">2021-01-21T03:48:04Z</dcterms:created>
  <dcterms:modified xsi:type="dcterms:W3CDTF">2023-02-09T03:23:06Z</dcterms:modified>
</cp:coreProperties>
</file>